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0" r:id="rId4"/>
    <p:sldId id="257" r:id="rId5"/>
    <p:sldId id="261" r:id="rId6"/>
    <p:sldId id="262" r:id="rId7"/>
    <p:sldId id="295" r:id="rId8"/>
    <p:sldId id="266" r:id="rId9"/>
    <p:sldId id="267" r:id="rId10"/>
    <p:sldId id="270" r:id="rId11"/>
    <p:sldId id="293" r:id="rId12"/>
    <p:sldId id="268" r:id="rId13"/>
    <p:sldId id="269" r:id="rId14"/>
    <p:sldId id="271" r:id="rId15"/>
    <p:sldId id="272" r:id="rId16"/>
    <p:sldId id="288" r:id="rId17"/>
    <p:sldId id="289" r:id="rId18"/>
    <p:sldId id="290" r:id="rId19"/>
    <p:sldId id="291" r:id="rId20"/>
    <p:sldId id="277" r:id="rId21"/>
    <p:sldId id="292" r:id="rId22"/>
    <p:sldId id="276" r:id="rId23"/>
    <p:sldId id="287" r:id="rId24"/>
    <p:sldId id="294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6ACEA-22E1-45FB-BC3A-C5EC2B0111AA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FF6E5-C876-4DA9-B6C3-FA5511251A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56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99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2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16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51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76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05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6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49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10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51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99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1C4E-68B8-4438-9634-7C3EE2E6530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23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5" y="759132"/>
            <a:ext cx="8229600" cy="6262769"/>
          </a:xfrm>
          <a:prstGeom prst="rect">
            <a:avLst/>
          </a:prstGeom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/>
          <p:cNvSpPr txBox="1"/>
          <p:nvPr/>
        </p:nvSpPr>
        <p:spPr>
          <a:xfrm>
            <a:off x="8393502" y="2441275"/>
            <a:ext cx="37179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OBESITY MANAGEMENT MEDICATIONS: LINEE GUIDA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endParaRPr lang="en-US" dirty="0"/>
          </a:p>
          <a:p>
            <a:pPr algn="ctr"/>
            <a:r>
              <a:rPr lang="en-US" dirty="0" smtClean="0"/>
              <a:t>Dr. Matteo </a:t>
            </a:r>
            <a:r>
              <a:rPr lang="en-US" dirty="0" err="1" smtClean="0"/>
              <a:t>Monami</a:t>
            </a:r>
            <a:endParaRPr lang="en-US" dirty="0" smtClean="0"/>
          </a:p>
          <a:p>
            <a:pPr algn="ctr"/>
            <a:r>
              <a:rPr lang="en-US" i="1" dirty="0" err="1" smtClean="0"/>
              <a:t>Careggi</a:t>
            </a:r>
            <a:r>
              <a:rPr lang="en-US" i="1" dirty="0" smtClean="0"/>
              <a:t> Teaching Hospital,</a:t>
            </a:r>
          </a:p>
          <a:p>
            <a:pPr algn="ctr"/>
            <a:r>
              <a:rPr lang="en-US" i="1" dirty="0" smtClean="0"/>
              <a:t>Firenze</a:t>
            </a:r>
            <a:r>
              <a:rPr lang="it-IT" i="1" dirty="0" smtClean="0"/>
              <a:t> 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95726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ttangolo 15"/>
          <p:cNvSpPr/>
          <p:nvPr/>
        </p:nvSpPr>
        <p:spPr>
          <a:xfrm>
            <a:off x="9146776" y="6429709"/>
            <a:ext cx="2701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 smtClean="0"/>
              <a:t>Pedersen</a:t>
            </a:r>
            <a:r>
              <a:rPr lang="it-IT" sz="1200" dirty="0" smtClean="0"/>
              <a:t> S, et al., CMAJ 2025; E797-809</a:t>
            </a:r>
            <a:endParaRPr lang="it-IT" sz="1200" dirty="0"/>
          </a:p>
        </p:txBody>
      </p:sp>
      <p:pic>
        <p:nvPicPr>
          <p:cNvPr id="53" name="Immagin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13" y="961549"/>
            <a:ext cx="5700186" cy="1806571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78691" y="3020292"/>
            <a:ext cx="134748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</a:t>
            </a:r>
            <a:r>
              <a:rPr lang="it-IT" dirty="0" err="1" smtClean="0">
                <a:solidFill>
                  <a:schemeClr val="bg1"/>
                </a:solidFill>
              </a:rPr>
              <a:t>weight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45" y="3658374"/>
            <a:ext cx="7037546" cy="168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14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tangolo 11"/>
          <p:cNvSpPr/>
          <p:nvPr/>
        </p:nvSpPr>
        <p:spPr>
          <a:xfrm>
            <a:off x="8558943" y="6449352"/>
            <a:ext cx="3500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/>
              <a:t>Nadolsky</a:t>
            </a:r>
            <a:r>
              <a:rPr lang="it-IT" sz="1400" dirty="0"/>
              <a:t>, et al., </a:t>
            </a:r>
            <a:r>
              <a:rPr lang="it-IT" sz="1400" dirty="0" err="1"/>
              <a:t>Endocr</a:t>
            </a:r>
            <a:r>
              <a:rPr lang="it-IT" sz="1400" dirty="0"/>
              <a:t> </a:t>
            </a:r>
            <a:r>
              <a:rPr lang="it-IT" sz="1400" dirty="0" err="1"/>
              <a:t>Pract</a:t>
            </a:r>
            <a:r>
              <a:rPr lang="it-IT" sz="1400" dirty="0"/>
              <a:t>, 2025; In press </a:t>
            </a:r>
            <a:endParaRPr lang="it-IT" sz="1400" baseline="30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5261"/>
            <a:ext cx="3725139" cy="199149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t="89213"/>
          <a:stretch/>
        </p:blipFill>
        <p:spPr>
          <a:xfrm>
            <a:off x="212540" y="3872088"/>
            <a:ext cx="11892646" cy="42897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75491" y="2749359"/>
            <a:ext cx="134748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</a:t>
            </a:r>
            <a:r>
              <a:rPr lang="it-IT" dirty="0" err="1" smtClean="0">
                <a:solidFill>
                  <a:schemeClr val="bg1"/>
                </a:solidFill>
              </a:rPr>
              <a:t>weight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b="88955"/>
          <a:stretch/>
        </p:blipFill>
        <p:spPr>
          <a:xfrm>
            <a:off x="206895" y="3496435"/>
            <a:ext cx="11892642" cy="43922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00" y="6331817"/>
            <a:ext cx="3425656" cy="26064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7689" y="2601722"/>
            <a:ext cx="3781782" cy="78025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7"/>
          <a:srcRect t="15340"/>
          <a:stretch/>
        </p:blipFill>
        <p:spPr>
          <a:xfrm>
            <a:off x="7943280" y="4854222"/>
            <a:ext cx="4609964" cy="60093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236" y="4652731"/>
            <a:ext cx="4963218" cy="781159"/>
          </a:xfrm>
          <a:prstGeom prst="rect">
            <a:avLst/>
          </a:prstGeom>
        </p:spPr>
      </p:pic>
      <p:sp>
        <p:nvSpPr>
          <p:cNvPr id="15" name="Freccia a destra 14"/>
          <p:cNvSpPr/>
          <p:nvPr/>
        </p:nvSpPr>
        <p:spPr>
          <a:xfrm rot="18925641">
            <a:off x="6219808" y="4225709"/>
            <a:ext cx="778933" cy="581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6782164">
            <a:off x="10088034" y="3202854"/>
            <a:ext cx="520287" cy="430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 rot="18925641">
            <a:off x="10402341" y="4310375"/>
            <a:ext cx="778933" cy="581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0399" y="1575631"/>
            <a:ext cx="2481481" cy="1138917"/>
          </a:xfrm>
          <a:prstGeom prst="rect">
            <a:avLst/>
          </a:prstGeom>
        </p:spPr>
      </p:pic>
      <p:sp>
        <p:nvSpPr>
          <p:cNvPr id="19" name="Freccia a destra 18"/>
          <p:cNvSpPr/>
          <p:nvPr/>
        </p:nvSpPr>
        <p:spPr>
          <a:xfrm rot="2062912">
            <a:off x="6651234" y="2910335"/>
            <a:ext cx="1542172" cy="430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7123289" y="2810933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?</a:t>
            </a:r>
            <a:endParaRPr lang="it-IT" sz="24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383867" y="434057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?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1365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0" y="719386"/>
            <a:ext cx="4191066" cy="21900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999" y="899501"/>
            <a:ext cx="5524927" cy="558442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62" y="3134631"/>
            <a:ext cx="4020111" cy="3562847"/>
          </a:xfrm>
          <a:prstGeom prst="rect">
            <a:avLst/>
          </a:prstGeom>
        </p:spPr>
      </p:pic>
      <p:cxnSp>
        <p:nvCxnSpPr>
          <p:cNvPr id="10" name="Connettore diritto 9"/>
          <p:cNvCxnSpPr/>
          <p:nvPr/>
        </p:nvCxnSpPr>
        <p:spPr>
          <a:xfrm>
            <a:off x="1293092" y="4886037"/>
            <a:ext cx="1126836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9077301" y="6532478"/>
            <a:ext cx="31146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McGowan</a:t>
            </a:r>
            <a:r>
              <a:rPr lang="it-IT" sz="1200" dirty="0"/>
              <a:t> B, et al., </a:t>
            </a:r>
            <a:r>
              <a:rPr lang="it-IT" sz="1200" dirty="0" err="1"/>
              <a:t>Nat</a:t>
            </a:r>
            <a:r>
              <a:rPr lang="it-IT" sz="1200" dirty="0"/>
              <a:t> </a:t>
            </a:r>
            <a:r>
              <a:rPr lang="it-IT" sz="1200" dirty="0" err="1"/>
              <a:t>Med</a:t>
            </a:r>
            <a:r>
              <a:rPr lang="it-IT" sz="1200" dirty="0"/>
              <a:t>, 2025; 3229–3232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0007601" y="928255"/>
            <a:ext cx="134748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</a:t>
            </a:r>
            <a:r>
              <a:rPr lang="it-IT" dirty="0" err="1" smtClean="0">
                <a:solidFill>
                  <a:schemeClr val="bg1"/>
                </a:solidFill>
              </a:rPr>
              <a:t>weight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51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0" y="719386"/>
            <a:ext cx="4191066" cy="219006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4908" y="794046"/>
            <a:ext cx="7459066" cy="5368267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558943" y="6449352"/>
            <a:ext cx="3596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/>
              <a:t>McGowan</a:t>
            </a:r>
            <a:r>
              <a:rPr lang="it-IT" sz="1400" dirty="0"/>
              <a:t> B, et al., </a:t>
            </a:r>
            <a:r>
              <a:rPr lang="it-IT" sz="1400" dirty="0" err="1"/>
              <a:t>Nat</a:t>
            </a:r>
            <a:r>
              <a:rPr lang="it-IT" sz="1400" dirty="0"/>
              <a:t> </a:t>
            </a:r>
            <a:r>
              <a:rPr lang="it-IT" sz="1400" dirty="0" err="1"/>
              <a:t>Med</a:t>
            </a:r>
            <a:r>
              <a:rPr lang="it-IT" sz="1400" dirty="0"/>
              <a:t>, 2025; 3229–3232</a:t>
            </a:r>
          </a:p>
        </p:txBody>
      </p:sp>
      <p:cxnSp>
        <p:nvCxnSpPr>
          <p:cNvPr id="14" name="Connettore diritto 13"/>
          <p:cNvCxnSpPr/>
          <p:nvPr/>
        </p:nvCxnSpPr>
        <p:spPr>
          <a:xfrm flipV="1">
            <a:off x="9337963" y="1311564"/>
            <a:ext cx="0" cy="113607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5440218" y="2142835"/>
            <a:ext cx="5153891" cy="34174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5435599" y="1399308"/>
            <a:ext cx="5153891" cy="47567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/>
          <p:cNvCxnSpPr/>
          <p:nvPr/>
        </p:nvCxnSpPr>
        <p:spPr>
          <a:xfrm>
            <a:off x="8174182" y="5985164"/>
            <a:ext cx="275243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9250218" y="715818"/>
            <a:ext cx="134748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</a:t>
            </a:r>
            <a:r>
              <a:rPr lang="it-IT" dirty="0" err="1" smtClean="0">
                <a:solidFill>
                  <a:schemeClr val="bg1"/>
                </a:solidFill>
              </a:rPr>
              <a:t>weight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34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0" y="719386"/>
            <a:ext cx="4191066" cy="2190069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558943" y="6449352"/>
            <a:ext cx="3596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/>
              <a:t>McGowan</a:t>
            </a:r>
            <a:r>
              <a:rPr lang="it-IT" sz="1400" dirty="0"/>
              <a:t> B, et al., </a:t>
            </a:r>
            <a:r>
              <a:rPr lang="it-IT" sz="1400" dirty="0" err="1"/>
              <a:t>Nat</a:t>
            </a:r>
            <a:r>
              <a:rPr lang="it-IT" sz="1400" dirty="0"/>
              <a:t> </a:t>
            </a:r>
            <a:r>
              <a:rPr lang="it-IT" sz="1400" dirty="0" err="1"/>
              <a:t>Med</a:t>
            </a:r>
            <a:r>
              <a:rPr lang="it-IT" sz="1400" dirty="0"/>
              <a:t>, 2025; 3229–3232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209309" y="6049820"/>
            <a:ext cx="134748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</a:t>
            </a:r>
            <a:r>
              <a:rPr lang="it-IT" dirty="0" err="1" smtClean="0">
                <a:solidFill>
                  <a:schemeClr val="bg1"/>
                </a:solidFill>
              </a:rPr>
              <a:t>weight</a:t>
            </a:r>
            <a:endParaRPr lang="it-IT" dirty="0">
              <a:solidFill>
                <a:schemeClr val="bg1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4516581" y="1330741"/>
            <a:ext cx="4655128" cy="5199368"/>
            <a:chOff x="4516581" y="1330741"/>
            <a:chExt cx="4222339" cy="463595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5"/>
            <a:srcRect r="43715"/>
            <a:stretch/>
          </p:blipFill>
          <p:spPr>
            <a:xfrm>
              <a:off x="4596142" y="1330741"/>
              <a:ext cx="4067380" cy="4617477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6253019" y="2798618"/>
              <a:ext cx="2485901" cy="31680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4516581" y="5384799"/>
              <a:ext cx="1911927" cy="549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5444835" y="5241635"/>
              <a:ext cx="1911927" cy="549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6"/>
          <a:srcRect l="12382" r="10473" b="67304"/>
          <a:stretch/>
        </p:blipFill>
        <p:spPr>
          <a:xfrm>
            <a:off x="6354617" y="4165319"/>
            <a:ext cx="5754256" cy="17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40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8864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r="53617"/>
          <a:stretch/>
        </p:blipFill>
        <p:spPr>
          <a:xfrm>
            <a:off x="4082470" y="1295309"/>
            <a:ext cx="3694547" cy="3348300"/>
          </a:xfrm>
          <a:prstGeom prst="rect">
            <a:avLst/>
          </a:prstGeom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tangolo 11"/>
          <p:cNvSpPr/>
          <p:nvPr/>
        </p:nvSpPr>
        <p:spPr>
          <a:xfrm>
            <a:off x="8041707" y="6467825"/>
            <a:ext cx="4066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/>
              <a:t>Barazzoni</a:t>
            </a:r>
            <a:r>
              <a:rPr lang="it-IT" sz="1400" dirty="0"/>
              <a:t> R, et al., EWD, 2025; Manuscript </a:t>
            </a:r>
            <a:r>
              <a:rPr lang="it-IT" sz="1400" dirty="0" err="1"/>
              <a:t>submitted</a:t>
            </a:r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38544" y="2586183"/>
            <a:ext cx="134748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</a:t>
            </a:r>
            <a:r>
              <a:rPr lang="it-IT" dirty="0" err="1" smtClean="0">
                <a:solidFill>
                  <a:schemeClr val="bg1"/>
                </a:solidFill>
              </a:rPr>
              <a:t>weight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92" y="801133"/>
            <a:ext cx="4634129" cy="156337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79569" y="1237671"/>
            <a:ext cx="15247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Class I obesity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33054" y="3200400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Class II obesity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945417" y="2572327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Class III obesity</a:t>
            </a: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580" y="3580943"/>
            <a:ext cx="3286584" cy="327705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310" y="3083726"/>
            <a:ext cx="3973052" cy="32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31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38864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2" y="801133"/>
            <a:ext cx="4634129" cy="15633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963" y="2327928"/>
            <a:ext cx="7309513" cy="225330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80" y="4883165"/>
            <a:ext cx="6777588" cy="163770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8060179" y="6209207"/>
            <a:ext cx="4157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aseline="30000" dirty="0" smtClean="0"/>
              <a:t>1</a:t>
            </a:r>
            <a:r>
              <a:rPr lang="it-IT" sz="1400" dirty="0" smtClean="0"/>
              <a:t>Barazzoni </a:t>
            </a:r>
            <a:r>
              <a:rPr lang="it-IT" sz="1400" dirty="0"/>
              <a:t>R, et al., EWD, 2025; Manuscript </a:t>
            </a:r>
            <a:r>
              <a:rPr lang="it-IT" sz="1400" dirty="0" err="1" smtClean="0"/>
              <a:t>submitted</a:t>
            </a:r>
            <a:endParaRPr lang="it-IT" sz="1400" dirty="0" smtClean="0"/>
          </a:p>
          <a:p>
            <a:r>
              <a:rPr lang="it-IT" sz="1400" baseline="30000" dirty="0" smtClean="0"/>
              <a:t>2</a:t>
            </a:r>
            <a:r>
              <a:rPr lang="it-IT" sz="1400" dirty="0" smtClean="0"/>
              <a:t>Barazzoni R, et al., Diab </a:t>
            </a:r>
            <a:r>
              <a:rPr lang="it-IT" sz="1400" dirty="0" err="1" smtClean="0"/>
              <a:t>Obes</a:t>
            </a:r>
            <a:r>
              <a:rPr lang="it-IT" sz="1400" dirty="0" smtClean="0"/>
              <a:t> </a:t>
            </a:r>
            <a:r>
              <a:rPr lang="it-IT" sz="1400" dirty="0" err="1" smtClean="0"/>
              <a:t>Metab</a:t>
            </a:r>
            <a:r>
              <a:rPr lang="it-IT" sz="1400" dirty="0" smtClean="0"/>
              <a:t>, 2025.</a:t>
            </a:r>
            <a:endParaRPr lang="it-IT" sz="1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86326" y="4285674"/>
            <a:ext cx="146450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weight</a:t>
            </a:r>
            <a:r>
              <a:rPr lang="it-IT" baseline="30000" dirty="0" smtClean="0">
                <a:solidFill>
                  <a:schemeClr val="bg1"/>
                </a:solidFill>
              </a:rPr>
              <a:t>1</a:t>
            </a:r>
            <a:endParaRPr lang="it-IT" baseline="30000" dirty="0">
              <a:solidFill>
                <a:schemeClr val="bg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874987" y="1597889"/>
            <a:ext cx="16033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Class I obesity</a:t>
            </a:r>
            <a:r>
              <a:rPr lang="it-IT" b="1" baseline="30000" dirty="0" smtClean="0"/>
              <a:t>2</a:t>
            </a:r>
            <a:endParaRPr lang="it-IT" b="1" baseline="30000" dirty="0"/>
          </a:p>
        </p:txBody>
      </p:sp>
    </p:spTree>
    <p:extLst>
      <p:ext uri="{BB962C8B-B14F-4D97-AF65-F5344CB8AC3E}">
        <p14:creationId xmlns:p14="http://schemas.microsoft.com/office/powerpoint/2010/main" val="34082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38864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tangolo 11"/>
          <p:cNvSpPr/>
          <p:nvPr/>
        </p:nvSpPr>
        <p:spPr>
          <a:xfrm>
            <a:off x="8060179" y="6209207"/>
            <a:ext cx="4157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aseline="30000" dirty="0" smtClean="0"/>
              <a:t>1</a:t>
            </a:r>
            <a:r>
              <a:rPr lang="it-IT" sz="1400" dirty="0" smtClean="0"/>
              <a:t>Barazzoni </a:t>
            </a:r>
            <a:r>
              <a:rPr lang="it-IT" sz="1400" dirty="0"/>
              <a:t>R, et al., EWD, 2025; Manuscript </a:t>
            </a:r>
            <a:r>
              <a:rPr lang="it-IT" sz="1400" dirty="0" err="1" smtClean="0"/>
              <a:t>submitted</a:t>
            </a:r>
            <a:endParaRPr lang="it-IT" sz="1400" dirty="0" smtClean="0"/>
          </a:p>
          <a:p>
            <a:r>
              <a:rPr lang="it-IT" sz="1400" baseline="30000" dirty="0" smtClean="0"/>
              <a:t>2</a:t>
            </a:r>
            <a:r>
              <a:rPr lang="it-IT" sz="1400" dirty="0" smtClean="0"/>
              <a:t>Barazzoni R, et al., Diab </a:t>
            </a:r>
            <a:r>
              <a:rPr lang="it-IT" sz="1400" dirty="0" err="1" smtClean="0"/>
              <a:t>Obes</a:t>
            </a:r>
            <a:r>
              <a:rPr lang="it-IT" sz="1400" dirty="0" smtClean="0"/>
              <a:t> </a:t>
            </a:r>
            <a:r>
              <a:rPr lang="it-IT" sz="1400" dirty="0" err="1" smtClean="0"/>
              <a:t>Metab</a:t>
            </a:r>
            <a:r>
              <a:rPr lang="it-IT" sz="1400" dirty="0" smtClean="0"/>
              <a:t>, 2025.</a:t>
            </a:r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86326" y="4285674"/>
            <a:ext cx="146450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weight</a:t>
            </a:r>
            <a:r>
              <a:rPr lang="it-IT" baseline="30000" dirty="0" smtClean="0">
                <a:solidFill>
                  <a:schemeClr val="bg1"/>
                </a:solidFill>
              </a:rPr>
              <a:t>1</a:t>
            </a:r>
            <a:endParaRPr lang="it-IT" baseline="30000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2" y="801133"/>
            <a:ext cx="4634129" cy="156337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874987" y="1597889"/>
            <a:ext cx="17027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Class II obesity</a:t>
            </a:r>
            <a:r>
              <a:rPr lang="it-IT" b="1" baseline="30000" dirty="0" smtClean="0"/>
              <a:t>2</a:t>
            </a:r>
            <a:endParaRPr lang="it-IT" b="1" baseline="30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t="2409"/>
          <a:stretch/>
        </p:blipFill>
        <p:spPr>
          <a:xfrm>
            <a:off x="4950690" y="2149158"/>
            <a:ext cx="7082008" cy="268145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76" y="4863822"/>
            <a:ext cx="6394501" cy="164781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754255" y="4008582"/>
            <a:ext cx="6086764" cy="17549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246255" y="2983345"/>
            <a:ext cx="6571673" cy="4479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5740400" y="2526146"/>
            <a:ext cx="6086764" cy="17549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4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38864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2" y="801133"/>
            <a:ext cx="4634129" cy="156337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035" y="2073567"/>
            <a:ext cx="7212213" cy="247996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63" y="4517771"/>
            <a:ext cx="6198401" cy="134432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874327" y="2493817"/>
            <a:ext cx="6086764" cy="2216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7903161" y="6098372"/>
            <a:ext cx="4157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aseline="30000" dirty="0" smtClean="0"/>
              <a:t>1</a:t>
            </a:r>
            <a:r>
              <a:rPr lang="it-IT" sz="1400" dirty="0" smtClean="0"/>
              <a:t>Barazzoni </a:t>
            </a:r>
            <a:r>
              <a:rPr lang="it-IT" sz="1400" dirty="0"/>
              <a:t>R, et al., EWD, 2025; Manuscript </a:t>
            </a:r>
            <a:r>
              <a:rPr lang="it-IT" sz="1400" dirty="0" err="1" smtClean="0"/>
              <a:t>submitted</a:t>
            </a:r>
            <a:endParaRPr lang="it-IT" sz="1400" dirty="0" smtClean="0"/>
          </a:p>
          <a:p>
            <a:r>
              <a:rPr lang="it-IT" sz="1400" baseline="30000" dirty="0" smtClean="0"/>
              <a:t>2</a:t>
            </a:r>
            <a:r>
              <a:rPr lang="it-IT" sz="1400" dirty="0" smtClean="0"/>
              <a:t>Barazzoni R, et al., Diab </a:t>
            </a:r>
            <a:r>
              <a:rPr lang="it-IT" sz="1400" dirty="0" err="1" smtClean="0"/>
              <a:t>Obes</a:t>
            </a:r>
            <a:r>
              <a:rPr lang="it-IT" sz="1400" dirty="0" smtClean="0"/>
              <a:t> </a:t>
            </a:r>
            <a:r>
              <a:rPr lang="it-IT" sz="1400" dirty="0" err="1" smtClean="0"/>
              <a:t>Metab</a:t>
            </a:r>
            <a:r>
              <a:rPr lang="it-IT" sz="1400" dirty="0" smtClean="0"/>
              <a:t>, 2025.</a:t>
            </a:r>
            <a:endParaRPr 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87926" y="4027059"/>
            <a:ext cx="157831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weight</a:t>
            </a:r>
            <a:r>
              <a:rPr lang="it-IT" baseline="30000" dirty="0" smtClean="0">
                <a:solidFill>
                  <a:schemeClr val="bg1"/>
                </a:solidFill>
              </a:rPr>
              <a:t>1,2</a:t>
            </a:r>
            <a:endParaRPr lang="it-IT" baseline="30000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262914" y="1801092"/>
            <a:ext cx="17251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Class III obesity</a:t>
            </a:r>
            <a:r>
              <a:rPr lang="it-IT" b="1" baseline="30000" dirty="0" smtClean="0"/>
              <a:t>2</a:t>
            </a:r>
            <a:endParaRPr lang="it-IT" b="1" baseline="30000" dirty="0"/>
          </a:p>
        </p:txBody>
      </p:sp>
    </p:spTree>
    <p:extLst>
      <p:ext uri="{BB962C8B-B14F-4D97-AF65-F5344CB8AC3E}">
        <p14:creationId xmlns:p14="http://schemas.microsoft.com/office/powerpoint/2010/main" val="5080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38864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2" y="801133"/>
            <a:ext cx="4634129" cy="156337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035" y="2073567"/>
            <a:ext cx="7212213" cy="247996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63" y="4517771"/>
            <a:ext cx="6198401" cy="134432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874327" y="2493817"/>
            <a:ext cx="6086764" cy="2216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7903161" y="6098372"/>
            <a:ext cx="4157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aseline="30000" dirty="0" smtClean="0"/>
              <a:t>1</a:t>
            </a:r>
            <a:r>
              <a:rPr lang="it-IT" sz="1400" dirty="0" smtClean="0"/>
              <a:t>Barazzoni </a:t>
            </a:r>
            <a:r>
              <a:rPr lang="it-IT" sz="1400" dirty="0"/>
              <a:t>R, et al., EWD, 2025; Manuscript </a:t>
            </a:r>
            <a:r>
              <a:rPr lang="it-IT" sz="1400" dirty="0" err="1" smtClean="0"/>
              <a:t>submitted</a:t>
            </a:r>
            <a:endParaRPr lang="it-IT" sz="1400" dirty="0" smtClean="0"/>
          </a:p>
          <a:p>
            <a:r>
              <a:rPr lang="it-IT" sz="1400" baseline="30000" dirty="0" smtClean="0"/>
              <a:t>2</a:t>
            </a:r>
            <a:r>
              <a:rPr lang="it-IT" sz="1400" dirty="0" smtClean="0"/>
              <a:t>Barazzoni R, et al., Diab </a:t>
            </a:r>
            <a:r>
              <a:rPr lang="it-IT" sz="1400" dirty="0" err="1" smtClean="0"/>
              <a:t>Obes</a:t>
            </a:r>
            <a:r>
              <a:rPr lang="it-IT" sz="1400" dirty="0" smtClean="0"/>
              <a:t> </a:t>
            </a:r>
            <a:r>
              <a:rPr lang="it-IT" sz="1400" dirty="0" err="1" smtClean="0"/>
              <a:t>Metab</a:t>
            </a:r>
            <a:r>
              <a:rPr lang="it-IT" sz="1400" dirty="0" smtClean="0"/>
              <a:t>, 2025.</a:t>
            </a:r>
            <a:endParaRPr 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87926" y="4027059"/>
            <a:ext cx="146450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weight</a:t>
            </a:r>
            <a:r>
              <a:rPr lang="it-IT" baseline="30000" dirty="0" smtClean="0">
                <a:solidFill>
                  <a:schemeClr val="bg1"/>
                </a:solidFill>
              </a:rPr>
              <a:t>1</a:t>
            </a:r>
            <a:endParaRPr lang="it-IT" baseline="30000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262914" y="1801092"/>
            <a:ext cx="17251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Class III obesity</a:t>
            </a:r>
            <a:r>
              <a:rPr lang="it-IT" b="1" baseline="30000" dirty="0" smtClean="0"/>
              <a:t>2</a:t>
            </a:r>
            <a:endParaRPr lang="it-IT" b="1" baseline="30000" dirty="0"/>
          </a:p>
        </p:txBody>
      </p:sp>
      <p:sp>
        <p:nvSpPr>
          <p:cNvPr id="13" name="Rettangolo 12"/>
          <p:cNvSpPr/>
          <p:nvPr/>
        </p:nvSpPr>
        <p:spPr>
          <a:xfrm>
            <a:off x="5315527" y="3398983"/>
            <a:ext cx="6793346" cy="7112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6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287547" y="97849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Dr. M. Monami ha ricevuto </a:t>
            </a: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fees</a:t>
            </a: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grant</a:t>
            </a: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da:</a:t>
            </a:r>
          </a:p>
          <a:p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Boehringer</a:t>
            </a: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Lilly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Novonordisk</a:t>
            </a:r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Biocomposites</a:t>
            </a:r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Molteni</a:t>
            </a:r>
          </a:p>
          <a:p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da Società Scientifiche: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SICOB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IFSO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EASO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SIO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</a:t>
            </a:r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470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ttangolo 15"/>
          <p:cNvSpPr/>
          <p:nvPr/>
        </p:nvSpPr>
        <p:spPr>
          <a:xfrm>
            <a:off x="612376" y="6438945"/>
            <a:ext cx="2701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 smtClean="0"/>
              <a:t>Pedersen</a:t>
            </a:r>
            <a:r>
              <a:rPr lang="it-IT" sz="1200" dirty="0" smtClean="0"/>
              <a:t> S, et al., CMAJ 2025; E797-809</a:t>
            </a:r>
            <a:endParaRPr lang="it-IT" sz="1200" dirty="0"/>
          </a:p>
        </p:txBody>
      </p:sp>
      <p:pic>
        <p:nvPicPr>
          <p:cNvPr id="53" name="Immagin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0641"/>
            <a:ext cx="3315855" cy="10509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l="9431" r="23596" b="55267"/>
          <a:stretch/>
        </p:blipFill>
        <p:spPr>
          <a:xfrm>
            <a:off x="157018" y="1834924"/>
            <a:ext cx="4017818" cy="275282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l="9169" t="44457" r="24016"/>
          <a:stretch/>
        </p:blipFill>
        <p:spPr>
          <a:xfrm>
            <a:off x="4119416" y="2331312"/>
            <a:ext cx="4008582" cy="341832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l="7473" r="23117" b="3836"/>
          <a:stretch/>
        </p:blipFill>
        <p:spPr>
          <a:xfrm>
            <a:off x="8127998" y="2605443"/>
            <a:ext cx="3888510" cy="419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tangolo 11"/>
          <p:cNvSpPr/>
          <p:nvPr/>
        </p:nvSpPr>
        <p:spPr>
          <a:xfrm>
            <a:off x="8558943" y="6449352"/>
            <a:ext cx="3500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/>
              <a:t>Nadolsky</a:t>
            </a:r>
            <a:r>
              <a:rPr lang="it-IT" sz="1400" dirty="0"/>
              <a:t>, et al., </a:t>
            </a:r>
            <a:r>
              <a:rPr lang="it-IT" sz="1400" dirty="0" err="1"/>
              <a:t>Endocr</a:t>
            </a:r>
            <a:r>
              <a:rPr lang="it-IT" sz="1400" dirty="0"/>
              <a:t> </a:t>
            </a:r>
            <a:r>
              <a:rPr lang="it-IT" sz="1400" dirty="0" err="1"/>
              <a:t>Pract</a:t>
            </a:r>
            <a:r>
              <a:rPr lang="it-IT" sz="1400" dirty="0"/>
              <a:t>, 2025; In press </a:t>
            </a:r>
            <a:endParaRPr lang="it-IT" sz="1400" baseline="30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5261"/>
            <a:ext cx="3725139" cy="199149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844" y="954548"/>
            <a:ext cx="7957292" cy="544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42" y="673205"/>
            <a:ext cx="3307296" cy="1728249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558943" y="6449352"/>
            <a:ext cx="3596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/>
              <a:t>McGowan</a:t>
            </a:r>
            <a:r>
              <a:rPr lang="it-IT" sz="1400" dirty="0"/>
              <a:t> B, et al., </a:t>
            </a:r>
            <a:r>
              <a:rPr lang="it-IT" sz="1400" dirty="0" err="1"/>
              <a:t>Nat</a:t>
            </a:r>
            <a:r>
              <a:rPr lang="it-IT" sz="1400" dirty="0"/>
              <a:t> </a:t>
            </a:r>
            <a:r>
              <a:rPr lang="it-IT" sz="1400" dirty="0" err="1"/>
              <a:t>Med</a:t>
            </a:r>
            <a:r>
              <a:rPr lang="it-IT" sz="1400" dirty="0"/>
              <a:t>, 2025; 3229–3232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r="4067"/>
          <a:stretch/>
        </p:blipFill>
        <p:spPr>
          <a:xfrm>
            <a:off x="3144951" y="998231"/>
            <a:ext cx="7643121" cy="51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854" y="849062"/>
            <a:ext cx="2142837" cy="655417"/>
          </a:xfrm>
          <a:prstGeom prst="rect">
            <a:avLst/>
          </a:prstGeom>
        </p:spPr>
      </p:pic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8864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492" y="855928"/>
            <a:ext cx="1856508" cy="58838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5126" y="821289"/>
            <a:ext cx="2262909" cy="76341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510" y="794446"/>
            <a:ext cx="1646035" cy="860427"/>
          </a:xfrm>
          <a:prstGeom prst="rect">
            <a:avLst/>
          </a:prstGeom>
        </p:spPr>
      </p:pic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11126"/>
              </p:ext>
            </p:extLst>
          </p:nvPr>
        </p:nvGraphicFramePr>
        <p:xfrm>
          <a:off x="1041095" y="1310004"/>
          <a:ext cx="8637985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856">
                  <a:extLst>
                    <a:ext uri="{9D8B030D-6E8A-4147-A177-3AD203B41FA5}">
                      <a16:colId xmlns:a16="http://schemas.microsoft.com/office/drawing/2014/main" val="819830884"/>
                    </a:ext>
                  </a:extLst>
                </a:gridCol>
                <a:gridCol w="1789285">
                  <a:extLst>
                    <a:ext uri="{9D8B030D-6E8A-4147-A177-3AD203B41FA5}">
                      <a16:colId xmlns:a16="http://schemas.microsoft.com/office/drawing/2014/main" val="1918177906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448582085"/>
                    </a:ext>
                  </a:extLst>
                </a:gridCol>
                <a:gridCol w="2354644">
                  <a:extLst>
                    <a:ext uri="{9D8B030D-6E8A-4147-A177-3AD203B41FA5}">
                      <a16:colId xmlns:a16="http://schemas.microsoft.com/office/drawing/2014/main" val="3238327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Characteristics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Canadian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EASO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AACE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602189"/>
                  </a:ext>
                </a:extLst>
              </a:tr>
              <a:tr h="370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Cardiovascular</a:t>
                      </a:r>
                      <a:r>
                        <a:rPr lang="it-IT" sz="1400" b="0" i="1" u="non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disease</a:t>
                      </a:r>
                      <a:endParaRPr lang="it-IT" sz="1400" b="0" i="1" u="none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  <a:endParaRPr lang="it-IT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Naltr</a:t>
                      </a:r>
                      <a:r>
                        <a:rPr lang="it-I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./</a:t>
                      </a:r>
                      <a:r>
                        <a:rPr lang="it-IT" sz="14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Bupr</a:t>
                      </a:r>
                      <a:r>
                        <a:rPr lang="it-I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it-IT" sz="1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b="1" dirty="0" smtClean="0"/>
                        <a:t>Liraglutid.*</a:t>
                      </a:r>
                    </a:p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PT</a:t>
                      </a:r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NB</a:t>
                      </a:r>
                      <a:endParaRPr lang="it-IT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4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Heart</a:t>
                      </a:r>
                      <a:r>
                        <a:rPr lang="it-IT" sz="1400" b="0" i="1" u="non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failure</a:t>
                      </a:r>
                      <a:endParaRPr lang="it-IT" sz="1400" b="0" i="1" u="none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  <a:endParaRPr lang="it-IT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  <a:endParaRPr lang="it-IT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6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Prediabetes</a:t>
                      </a:r>
                      <a:endParaRPr lang="it-IT" sz="1400" b="0" i="1" u="none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Lirag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Orlis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 </a:t>
                      </a:r>
                      <a:r>
                        <a:rPr lang="it-IT" sz="1400" b="1" dirty="0" err="1" smtClean="0"/>
                        <a:t>Semag</a:t>
                      </a:r>
                      <a:r>
                        <a:rPr lang="it-IT" sz="1400" b="1" dirty="0" smtClean="0"/>
                        <a:t>.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Liragl</a:t>
                      </a:r>
                      <a:r>
                        <a:rPr lang="it-I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Lirag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Orlis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 </a:t>
                      </a:r>
                      <a:r>
                        <a:rPr lang="it-IT" sz="1400" b="1" dirty="0" err="1" smtClean="0"/>
                        <a:t>Semag</a:t>
                      </a:r>
                      <a:r>
                        <a:rPr lang="it-IT" sz="1400" b="1" dirty="0" smtClean="0"/>
                        <a:t>.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3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0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Type 2 </a:t>
                      </a:r>
                      <a:r>
                        <a:rPr lang="it-IT" sz="1400" b="0" i="1" u="non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diabetes</a:t>
                      </a:r>
                      <a:endParaRPr lang="it-IT" sz="1400" b="0" i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it-IT" sz="1400" b="0" i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it-IT" sz="1400" b="0" i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it-IT" sz="1400" b="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/>
                        <a:t>Semag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./NB/ </a:t>
                      </a:r>
                      <a:r>
                        <a:rPr lang="it-IT" sz="1400" b="1" dirty="0" err="1" smtClean="0"/>
                        <a:t>Liragl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Orls</a:t>
                      </a:r>
                      <a:r>
                        <a:rPr lang="it-IT" sz="1400" b="1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Liragl</a:t>
                      </a:r>
                      <a:r>
                        <a:rPr lang="it-I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./NB</a:t>
                      </a:r>
                      <a:endParaRPr lang="it-IT" sz="1400" dirty="0" smtClean="0"/>
                    </a:p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/>
                        <a:t>Semag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./NB/ </a:t>
                      </a:r>
                      <a:r>
                        <a:rPr lang="it-IT" sz="1400" b="1" dirty="0" err="1" smtClean="0"/>
                        <a:t>Liragl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Orls</a:t>
                      </a:r>
                      <a:r>
                        <a:rPr lang="it-IT" sz="1400" b="1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063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u="non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MASH/MASLD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Lirag</a:t>
                      </a:r>
                      <a:r>
                        <a:rPr lang="it-IT" sz="1400" b="1" dirty="0" smtClean="0"/>
                        <a:t>.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Semagl</a:t>
                      </a:r>
                      <a:r>
                        <a:rPr lang="it-I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Lirag</a:t>
                      </a:r>
                      <a:r>
                        <a:rPr lang="it-IT" sz="1400" b="1" dirty="0" smtClean="0"/>
                        <a:t>.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01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u="non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Sleep</a:t>
                      </a:r>
                      <a:r>
                        <a:rPr lang="it-IT" sz="1400" b="0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apnea </a:t>
                      </a:r>
                      <a:r>
                        <a:rPr lang="it-IT" sz="1400" b="0" i="1" u="non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syndrome</a:t>
                      </a:r>
                      <a:endParaRPr lang="it-IT" sz="1400" b="0" i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Lirag</a:t>
                      </a:r>
                      <a:r>
                        <a:rPr lang="it-IT" sz="1400" b="1" dirty="0" smtClean="0"/>
                        <a:t>.</a:t>
                      </a:r>
                      <a:endParaRPr lang="it-IT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</a:t>
                      </a:r>
                      <a:endParaRPr lang="it-IT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Lirag</a:t>
                      </a:r>
                      <a:r>
                        <a:rPr lang="it-IT" sz="1400" b="1" dirty="0" smtClean="0"/>
                        <a:t>.</a:t>
                      </a:r>
                      <a:endParaRPr lang="it-IT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0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Knee</a:t>
                      </a:r>
                      <a:r>
                        <a:rPr lang="it-IT" sz="1400" b="0" i="1" u="non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osteoarthritis</a:t>
                      </a:r>
                      <a:endParaRPr lang="it-IT" sz="1400" b="0" i="1" u="none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  <a:endParaRPr lang="it-IT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Liragl</a:t>
                      </a:r>
                      <a:r>
                        <a:rPr lang="it-IT" sz="140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t-IT" sz="140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  <a:endParaRPr lang="it-IT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78858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111038" y="704333"/>
            <a:ext cx="3340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OMM across different Guidelines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00370"/>
              </p:ext>
            </p:extLst>
          </p:nvPr>
        </p:nvGraphicFramePr>
        <p:xfrm>
          <a:off x="9686637" y="1305309"/>
          <a:ext cx="2354644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644">
                  <a:extLst>
                    <a:ext uri="{9D8B030D-6E8A-4147-A177-3AD203B41FA5}">
                      <a16:colId xmlns:a16="http://schemas.microsoft.com/office/drawing/2014/main" val="1124057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SIO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125828"/>
                  </a:ext>
                </a:extLst>
              </a:tr>
              <a:tr h="37026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 </a:t>
                      </a:r>
                    </a:p>
                    <a:p>
                      <a:pPr algn="ctr"/>
                      <a:r>
                        <a:rPr lang="it-IT" sz="1400" b="0" i="1" dirty="0" smtClean="0"/>
                        <a:t>(</a:t>
                      </a:r>
                      <a:r>
                        <a:rPr lang="it-IT" sz="1400" b="0" i="1" dirty="0" err="1" smtClean="0"/>
                        <a:t>Overweight</a:t>
                      </a:r>
                      <a:r>
                        <a:rPr lang="it-IT" sz="1400" b="0" i="1" dirty="0" smtClean="0"/>
                        <a:t> and Class I</a:t>
                      </a:r>
                      <a:r>
                        <a:rPr lang="it-IT" sz="1400" b="0" i="1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Naltrexone</a:t>
                      </a:r>
                      <a:r>
                        <a:rPr lang="it-I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/</a:t>
                      </a:r>
                      <a:r>
                        <a:rPr lang="it-IT" sz="14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Bupropion</a:t>
                      </a:r>
                      <a:endParaRPr lang="it-IT" sz="140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(Class II)</a:t>
                      </a:r>
                      <a:endParaRPr lang="it-IT" sz="1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9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dirty="0" smtClean="0"/>
                        <a:t>(Class II)</a:t>
                      </a:r>
                      <a:endParaRPr lang="it-IT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247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Lira/</a:t>
                      </a:r>
                      <a:r>
                        <a:rPr lang="it-IT" sz="1400" b="1" dirty="0" err="1" smtClean="0"/>
                        <a:t>Orlistat</a:t>
                      </a:r>
                      <a:endParaRPr lang="it-IT" sz="1400" b="1" dirty="0" smtClean="0"/>
                    </a:p>
                    <a:p>
                      <a:pPr algn="ctr"/>
                      <a:r>
                        <a:rPr lang="it-IT" sz="1400" dirty="0" smtClean="0"/>
                        <a:t>(Class I)</a:t>
                      </a:r>
                    </a:p>
                    <a:p>
                      <a:pPr algn="ctr"/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dirty="0" smtClean="0"/>
                        <a:t>(Class II)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18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dirty="0" smtClean="0"/>
                        <a:t>(Class I)</a:t>
                      </a:r>
                    </a:p>
                    <a:p>
                      <a:pPr algn="ctr"/>
                      <a:r>
                        <a:rPr lang="it-IT" sz="1400" b="1" dirty="0" err="1" smtClean="0"/>
                        <a:t>Tirze</a:t>
                      </a:r>
                      <a:r>
                        <a:rPr lang="it-IT" sz="1400" b="1" dirty="0" smtClean="0"/>
                        <a:t>/Sema/Lira/NB</a:t>
                      </a:r>
                    </a:p>
                    <a:p>
                      <a:pPr algn="ctr"/>
                      <a:r>
                        <a:rPr lang="it-IT" sz="1400" dirty="0" smtClean="0"/>
                        <a:t>(Class II)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5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</a:t>
                      </a:r>
                      <a:r>
                        <a:rPr lang="it-IT" sz="1400" baseline="0" dirty="0" smtClean="0"/>
                        <a:t> </a:t>
                      </a:r>
                    </a:p>
                    <a:p>
                      <a:pPr algn="ctr"/>
                      <a:r>
                        <a:rPr lang="it-IT" sz="1400" baseline="0" dirty="0" smtClean="0"/>
                        <a:t>(Class II)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921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</a:t>
                      </a:r>
                      <a:r>
                        <a:rPr lang="it-IT" sz="1400" baseline="0" dirty="0" smtClean="0"/>
                        <a:t> </a:t>
                      </a:r>
                    </a:p>
                    <a:p>
                      <a:pPr algn="ctr"/>
                      <a:r>
                        <a:rPr lang="it-IT" sz="1400" baseline="0" dirty="0" smtClean="0"/>
                        <a:t>(Class II)</a:t>
                      </a:r>
                      <a:endParaRPr lang="it-IT" sz="14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776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dirty="0" smtClean="0"/>
                        <a:t>(Class III)</a:t>
                      </a:r>
                      <a:endParaRPr lang="it-IT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98692"/>
                  </a:ext>
                </a:extLst>
              </a:tr>
            </a:tbl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6324" y="1108364"/>
            <a:ext cx="454003" cy="24411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6590" y="1038990"/>
            <a:ext cx="495410" cy="244756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461956" y="6519446"/>
            <a:ext cx="1587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*Type 2 </a:t>
            </a:r>
            <a:r>
              <a:rPr lang="it-IT" sz="1600" dirty="0" err="1" smtClean="0"/>
              <a:t>diabetes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085928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854" y="849062"/>
            <a:ext cx="2142837" cy="655417"/>
          </a:xfrm>
          <a:prstGeom prst="rect">
            <a:avLst/>
          </a:prstGeom>
        </p:spPr>
      </p:pic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8864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492" y="855928"/>
            <a:ext cx="1856508" cy="58838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5126" y="821289"/>
            <a:ext cx="2262909" cy="76341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510" y="794446"/>
            <a:ext cx="1646035" cy="860427"/>
          </a:xfrm>
          <a:prstGeom prst="rect">
            <a:avLst/>
          </a:prstGeom>
        </p:spPr>
      </p:pic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11126"/>
              </p:ext>
            </p:extLst>
          </p:nvPr>
        </p:nvGraphicFramePr>
        <p:xfrm>
          <a:off x="1041095" y="1310004"/>
          <a:ext cx="8637985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856">
                  <a:extLst>
                    <a:ext uri="{9D8B030D-6E8A-4147-A177-3AD203B41FA5}">
                      <a16:colId xmlns:a16="http://schemas.microsoft.com/office/drawing/2014/main" val="819830884"/>
                    </a:ext>
                  </a:extLst>
                </a:gridCol>
                <a:gridCol w="1789285">
                  <a:extLst>
                    <a:ext uri="{9D8B030D-6E8A-4147-A177-3AD203B41FA5}">
                      <a16:colId xmlns:a16="http://schemas.microsoft.com/office/drawing/2014/main" val="1918177906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448582085"/>
                    </a:ext>
                  </a:extLst>
                </a:gridCol>
                <a:gridCol w="2354644">
                  <a:extLst>
                    <a:ext uri="{9D8B030D-6E8A-4147-A177-3AD203B41FA5}">
                      <a16:colId xmlns:a16="http://schemas.microsoft.com/office/drawing/2014/main" val="3238327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Characteristics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Canadian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EASO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AACE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602189"/>
                  </a:ext>
                </a:extLst>
              </a:tr>
              <a:tr h="370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Cardiovascular</a:t>
                      </a:r>
                      <a:r>
                        <a:rPr lang="it-IT" sz="1400" b="0" i="1" u="non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disease</a:t>
                      </a:r>
                      <a:endParaRPr lang="it-IT" sz="1400" b="0" i="1" u="none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  <a:endParaRPr lang="it-IT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Naltr</a:t>
                      </a:r>
                      <a:r>
                        <a:rPr lang="it-I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./</a:t>
                      </a:r>
                      <a:r>
                        <a:rPr lang="it-IT" sz="14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Bupr</a:t>
                      </a:r>
                      <a:r>
                        <a:rPr lang="it-I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it-IT" sz="1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b="1" dirty="0" smtClean="0"/>
                        <a:t>Liraglutid.*</a:t>
                      </a:r>
                    </a:p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PT</a:t>
                      </a:r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NB</a:t>
                      </a:r>
                      <a:endParaRPr lang="it-IT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4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Heart</a:t>
                      </a:r>
                      <a:r>
                        <a:rPr lang="it-IT" sz="1400" b="0" i="1" u="non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failure</a:t>
                      </a:r>
                      <a:endParaRPr lang="it-IT" sz="1400" b="0" i="1" u="none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  <a:endParaRPr lang="it-IT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??</a:t>
                      </a:r>
                      <a:endParaRPr lang="it-IT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6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Prediabetes</a:t>
                      </a:r>
                      <a:endParaRPr lang="it-IT" sz="1400" b="0" i="1" u="none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Lirag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Orlis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 </a:t>
                      </a:r>
                      <a:r>
                        <a:rPr lang="it-IT" sz="1400" b="1" dirty="0" err="1" smtClean="0"/>
                        <a:t>Semag</a:t>
                      </a:r>
                      <a:r>
                        <a:rPr lang="it-IT" sz="1400" b="1" dirty="0" smtClean="0"/>
                        <a:t>.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Liragl</a:t>
                      </a:r>
                      <a:r>
                        <a:rPr lang="it-I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Lirag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Orlis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 </a:t>
                      </a:r>
                      <a:r>
                        <a:rPr lang="it-IT" sz="1400" b="1" dirty="0" err="1" smtClean="0"/>
                        <a:t>Semag</a:t>
                      </a:r>
                      <a:r>
                        <a:rPr lang="it-IT" sz="1400" b="1" dirty="0" smtClean="0"/>
                        <a:t>.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3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0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Type 2 </a:t>
                      </a:r>
                      <a:r>
                        <a:rPr lang="it-IT" sz="1400" b="0" i="1" u="non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diabetes</a:t>
                      </a:r>
                      <a:endParaRPr lang="it-IT" sz="1400" b="0" i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it-IT" sz="1400" b="0" i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it-IT" sz="1400" b="0" i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it-IT" sz="1400" b="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/>
                        <a:t>Semag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./NB/ </a:t>
                      </a:r>
                      <a:r>
                        <a:rPr lang="it-IT" sz="1400" b="1" dirty="0" err="1" smtClean="0"/>
                        <a:t>Liragl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Orls</a:t>
                      </a:r>
                      <a:r>
                        <a:rPr lang="it-IT" sz="1400" b="1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Liragl</a:t>
                      </a:r>
                      <a:r>
                        <a:rPr lang="it-I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./NB</a:t>
                      </a:r>
                      <a:endParaRPr lang="it-IT" sz="1400" dirty="0" smtClean="0"/>
                    </a:p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/>
                        <a:t>Semag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./NB/ </a:t>
                      </a:r>
                      <a:r>
                        <a:rPr lang="it-IT" sz="1400" b="1" dirty="0" err="1" smtClean="0"/>
                        <a:t>Liragl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Orls</a:t>
                      </a:r>
                      <a:r>
                        <a:rPr lang="it-IT" sz="1400" b="1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063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u="non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MASH/MASLD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Lirag</a:t>
                      </a:r>
                      <a:r>
                        <a:rPr lang="it-IT" sz="1400" b="1" dirty="0" smtClean="0"/>
                        <a:t>.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Semagl</a:t>
                      </a:r>
                      <a:r>
                        <a:rPr lang="it-I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Lirag</a:t>
                      </a:r>
                      <a:r>
                        <a:rPr lang="it-IT" sz="1400" b="1" dirty="0" smtClean="0"/>
                        <a:t>.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01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u="non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Sleep</a:t>
                      </a:r>
                      <a:r>
                        <a:rPr lang="it-IT" sz="1400" b="0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apnea </a:t>
                      </a:r>
                      <a:r>
                        <a:rPr lang="it-IT" sz="1400" b="0" i="1" u="non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syndrome</a:t>
                      </a:r>
                      <a:endParaRPr lang="it-IT" sz="1400" b="0" i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Lirag</a:t>
                      </a:r>
                      <a:r>
                        <a:rPr lang="it-IT" sz="1400" b="1" dirty="0" smtClean="0"/>
                        <a:t>.</a:t>
                      </a:r>
                      <a:endParaRPr lang="it-IT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</a:t>
                      </a:r>
                      <a:endParaRPr lang="it-IT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??</a:t>
                      </a:r>
                      <a:endParaRPr lang="it-IT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0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Knee</a:t>
                      </a:r>
                      <a:r>
                        <a:rPr lang="it-IT" sz="1400" b="0" i="1" u="non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osteoarthritis</a:t>
                      </a:r>
                      <a:endParaRPr lang="it-IT" sz="1400" b="0" i="1" u="none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  <a:endParaRPr lang="it-IT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Liragl</a:t>
                      </a:r>
                      <a:r>
                        <a:rPr lang="it-IT" sz="140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t-IT" sz="140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??.</a:t>
                      </a:r>
                      <a:endParaRPr lang="it-IT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78858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111038" y="704333"/>
            <a:ext cx="3340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OMM across different Guidelines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00370"/>
              </p:ext>
            </p:extLst>
          </p:nvPr>
        </p:nvGraphicFramePr>
        <p:xfrm>
          <a:off x="9686637" y="1305309"/>
          <a:ext cx="2354644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644">
                  <a:extLst>
                    <a:ext uri="{9D8B030D-6E8A-4147-A177-3AD203B41FA5}">
                      <a16:colId xmlns:a16="http://schemas.microsoft.com/office/drawing/2014/main" val="1124057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SIO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125828"/>
                  </a:ext>
                </a:extLst>
              </a:tr>
              <a:tr h="37026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 </a:t>
                      </a:r>
                    </a:p>
                    <a:p>
                      <a:pPr algn="ctr"/>
                      <a:r>
                        <a:rPr lang="it-IT" sz="1400" b="0" i="1" dirty="0" smtClean="0"/>
                        <a:t>(</a:t>
                      </a:r>
                      <a:r>
                        <a:rPr lang="it-IT" sz="1400" b="0" i="1" dirty="0" err="1" smtClean="0"/>
                        <a:t>Overweight</a:t>
                      </a:r>
                      <a:r>
                        <a:rPr lang="it-IT" sz="1400" b="0" i="1" dirty="0" smtClean="0"/>
                        <a:t> and Class I</a:t>
                      </a:r>
                      <a:r>
                        <a:rPr lang="it-IT" sz="1400" b="0" i="1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Naltrexone</a:t>
                      </a:r>
                      <a:r>
                        <a:rPr lang="it-I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/</a:t>
                      </a:r>
                      <a:r>
                        <a:rPr lang="it-IT" sz="14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Bupropion</a:t>
                      </a:r>
                      <a:endParaRPr lang="it-IT" sz="140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(Class II)</a:t>
                      </a:r>
                      <a:endParaRPr lang="it-IT" sz="1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9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./</a:t>
                      </a:r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dirty="0" smtClean="0"/>
                        <a:t>(Class II)</a:t>
                      </a:r>
                      <a:endParaRPr lang="it-IT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247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Lira/</a:t>
                      </a:r>
                      <a:r>
                        <a:rPr lang="it-IT" sz="1400" b="1" dirty="0" err="1" smtClean="0"/>
                        <a:t>Orlistat</a:t>
                      </a:r>
                      <a:endParaRPr lang="it-IT" sz="1400" b="1" dirty="0" smtClean="0"/>
                    </a:p>
                    <a:p>
                      <a:pPr algn="ctr"/>
                      <a:r>
                        <a:rPr lang="it-IT" sz="1400" dirty="0" smtClean="0"/>
                        <a:t>(Class I)</a:t>
                      </a:r>
                    </a:p>
                    <a:p>
                      <a:pPr algn="ctr"/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dirty="0" smtClean="0"/>
                        <a:t>(Class II)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18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dirty="0" smtClean="0"/>
                        <a:t>(Class I)</a:t>
                      </a:r>
                    </a:p>
                    <a:p>
                      <a:pPr algn="ctr"/>
                      <a:r>
                        <a:rPr lang="it-IT" sz="1400" b="1" dirty="0" err="1" smtClean="0"/>
                        <a:t>Tirze</a:t>
                      </a:r>
                      <a:r>
                        <a:rPr lang="it-IT" sz="1400" b="1" dirty="0" smtClean="0"/>
                        <a:t>/Sema/Lira/NB</a:t>
                      </a:r>
                    </a:p>
                    <a:p>
                      <a:pPr algn="ctr"/>
                      <a:r>
                        <a:rPr lang="it-IT" sz="1400" dirty="0" smtClean="0"/>
                        <a:t>(Class II)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5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</a:t>
                      </a:r>
                      <a:r>
                        <a:rPr lang="it-IT" sz="1400" baseline="0" dirty="0" smtClean="0"/>
                        <a:t> </a:t>
                      </a:r>
                    </a:p>
                    <a:p>
                      <a:pPr algn="ctr"/>
                      <a:r>
                        <a:rPr lang="it-IT" sz="1400" baseline="0" dirty="0" smtClean="0"/>
                        <a:t>(Class II)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921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Tirzep</a:t>
                      </a:r>
                      <a:r>
                        <a:rPr lang="it-IT" sz="1400" b="1" dirty="0" smtClean="0"/>
                        <a:t>.</a:t>
                      </a:r>
                      <a:r>
                        <a:rPr lang="it-IT" sz="1400" baseline="0" dirty="0" smtClean="0"/>
                        <a:t> </a:t>
                      </a:r>
                    </a:p>
                    <a:p>
                      <a:pPr algn="ctr"/>
                      <a:r>
                        <a:rPr lang="it-IT" sz="1400" baseline="0" dirty="0" smtClean="0"/>
                        <a:t>(Class II)</a:t>
                      </a:r>
                      <a:endParaRPr lang="it-IT" sz="14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776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Semagl</a:t>
                      </a:r>
                      <a:r>
                        <a:rPr lang="it-IT" sz="1400" b="1" dirty="0" smtClean="0"/>
                        <a:t>.</a:t>
                      </a:r>
                    </a:p>
                    <a:p>
                      <a:pPr algn="ctr"/>
                      <a:r>
                        <a:rPr lang="it-IT" sz="1400" dirty="0" smtClean="0"/>
                        <a:t>(Class III)</a:t>
                      </a:r>
                      <a:endParaRPr lang="it-IT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98692"/>
                  </a:ext>
                </a:extLst>
              </a:tr>
            </a:tbl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6324" y="1108364"/>
            <a:ext cx="454003" cy="24411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6590" y="1038990"/>
            <a:ext cx="495410" cy="244756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461956" y="6519446"/>
            <a:ext cx="1587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*Type 2 </a:t>
            </a:r>
            <a:r>
              <a:rPr lang="it-IT" sz="1600" dirty="0" err="1" smtClean="0"/>
              <a:t>diabetes</a:t>
            </a:r>
            <a:endParaRPr lang="it-IT" sz="1600" dirty="0"/>
          </a:p>
        </p:txBody>
      </p:sp>
      <p:pic>
        <p:nvPicPr>
          <p:cNvPr id="15" name="Google Shape;122;g24b0a4fa7e1794be_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23642" y="1873954"/>
            <a:ext cx="6389513" cy="4583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97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468701" y="1525104"/>
            <a:ext cx="10918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Search string</a:t>
            </a:r>
            <a:r>
              <a:rPr lang="en-US" sz="1600" dirty="0"/>
              <a:t>: (obesity or overweight) AND (</a:t>
            </a:r>
            <a:r>
              <a:rPr lang="en-US" sz="1600" dirty="0" err="1"/>
              <a:t>orlistat</a:t>
            </a:r>
            <a:r>
              <a:rPr lang="en-US" sz="1600" dirty="0"/>
              <a:t> OR naltrexone OR bupropion OR </a:t>
            </a:r>
            <a:r>
              <a:rPr lang="en-US" sz="1600" dirty="0" err="1" smtClean="0"/>
              <a:t>Liragl</a:t>
            </a:r>
            <a:r>
              <a:rPr lang="en-US" sz="1600" dirty="0" smtClean="0"/>
              <a:t>. </a:t>
            </a:r>
            <a:r>
              <a:rPr lang="en-US" sz="1600" dirty="0"/>
              <a:t>OR </a:t>
            </a:r>
            <a:r>
              <a:rPr lang="en-US" sz="1600" dirty="0" err="1" smtClean="0"/>
              <a:t>Semagl</a:t>
            </a:r>
            <a:r>
              <a:rPr lang="en-US" sz="1600" dirty="0" smtClean="0"/>
              <a:t>. </a:t>
            </a:r>
            <a:r>
              <a:rPr lang="en-US" sz="1600" dirty="0"/>
              <a:t>OR </a:t>
            </a:r>
            <a:r>
              <a:rPr lang="en-US" sz="1600" dirty="0" err="1" smtClean="0"/>
              <a:t>Tirzep</a:t>
            </a:r>
            <a:r>
              <a:rPr lang="en-US" sz="1600" dirty="0" smtClean="0"/>
              <a:t>. OR phentermine/</a:t>
            </a:r>
            <a:r>
              <a:rPr lang="en-US" sz="1600" dirty="0" err="1" smtClean="0"/>
              <a:t>topiramate</a:t>
            </a:r>
            <a:r>
              <a:rPr lang="en-US" sz="1600" dirty="0" smtClean="0"/>
              <a:t>) </a:t>
            </a:r>
            <a:endParaRPr lang="it-IT" sz="1600" dirty="0"/>
          </a:p>
        </p:txBody>
      </p:sp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455" y="2446095"/>
            <a:ext cx="7614564" cy="4084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469900">
              <a:srgbClr val="D9BBF7">
                <a:alpha val="48235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w="0" h="0"/>
            <a:contourClr>
              <a:srgbClr val="7030A0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2900812" y="2764407"/>
            <a:ext cx="397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/>
              <a:t>Trials on OMM</a:t>
            </a:r>
            <a:r>
              <a:rPr lang="it-IT" b="1" dirty="0" smtClean="0"/>
              <a:t>: 798 </a:t>
            </a:r>
            <a:r>
              <a:rPr lang="it-IT" i="1" dirty="0" smtClean="0"/>
              <a:t>up to 24</a:t>
            </a:r>
            <a:r>
              <a:rPr lang="it-IT" i="1" baseline="30000" dirty="0" smtClean="0"/>
              <a:t>th</a:t>
            </a:r>
            <a:r>
              <a:rPr lang="it-IT" i="1" dirty="0" smtClean="0"/>
              <a:t>, </a:t>
            </a:r>
            <a:r>
              <a:rPr lang="it-IT" i="1" dirty="0" err="1" smtClean="0"/>
              <a:t>Oct</a:t>
            </a:r>
            <a:r>
              <a:rPr lang="it-IT" i="1" dirty="0" smtClean="0"/>
              <a:t> 2025</a:t>
            </a:r>
            <a:endParaRPr lang="it-IT" i="1" dirty="0"/>
          </a:p>
        </p:txBody>
      </p:sp>
      <p:sp>
        <p:nvSpPr>
          <p:cNvPr id="8" name="Rettangolo 7"/>
          <p:cNvSpPr/>
          <p:nvPr/>
        </p:nvSpPr>
        <p:spPr>
          <a:xfrm>
            <a:off x="265167" y="805189"/>
            <a:ext cx="4428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/>
              <a:t>How to </a:t>
            </a:r>
            <a:r>
              <a:rPr lang="it-IT" sz="2800" b="1" dirty="0" err="1" smtClean="0"/>
              <a:t>manage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all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this</a:t>
            </a:r>
            <a:r>
              <a:rPr lang="it-IT" sz="2800" b="1" dirty="0" smtClean="0"/>
              <a:t> info?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265167" y="805189"/>
            <a:ext cx="8295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/>
              <a:t>Pyramid</a:t>
            </a:r>
            <a:r>
              <a:rPr lang="it-IT" sz="2400" b="1" dirty="0" smtClean="0"/>
              <a:t> of </a:t>
            </a:r>
            <a:r>
              <a:rPr lang="it-IT" sz="2400" b="1" dirty="0" err="1" smtClean="0"/>
              <a:t>scientific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evidence</a:t>
            </a:r>
            <a:r>
              <a:rPr lang="it-IT" sz="2400" b="1" dirty="0" smtClean="0"/>
              <a:t>: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efficacy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safety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/>
              <a:t>based on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RCT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2" descr="The Evidence-Based Medicine Pyramid! - Students 4 Best Evid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5" y="1872051"/>
            <a:ext cx="6019800" cy="34417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234242" y="3735237"/>
            <a:ext cx="3071003" cy="44857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Google Shape;116;g24b0a4fa7e1794be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7509" y="2212622"/>
            <a:ext cx="3668889" cy="28222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10"/>
          <p:cNvSpPr/>
          <p:nvPr/>
        </p:nvSpPr>
        <p:spPr>
          <a:xfrm>
            <a:off x="2251175" y="3007104"/>
            <a:ext cx="3071003" cy="44857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41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265167" y="805189"/>
            <a:ext cx="3818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How to </a:t>
            </a:r>
            <a:r>
              <a:rPr lang="it-IT" sz="2400" b="1" dirty="0" err="1" smtClean="0"/>
              <a:t>manage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all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this</a:t>
            </a:r>
            <a:r>
              <a:rPr lang="it-IT" sz="2400" b="1" dirty="0" smtClean="0"/>
              <a:t> info?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2" r="12407"/>
          <a:stretch/>
        </p:blipFill>
        <p:spPr>
          <a:xfrm>
            <a:off x="295854" y="1284390"/>
            <a:ext cx="4261449" cy="34417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184376" y="2017516"/>
            <a:ext cx="2096218" cy="862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l="11017" r="38215"/>
          <a:stretch/>
        </p:blipFill>
        <p:spPr>
          <a:xfrm>
            <a:off x="5583868" y="1035718"/>
            <a:ext cx="6030162" cy="502865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/>
          <a:srcRect l="63400" t="92943" b="488"/>
          <a:stretch/>
        </p:blipFill>
        <p:spPr>
          <a:xfrm>
            <a:off x="7841411" y="6349041"/>
            <a:ext cx="3973969" cy="3019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444596" y="715992"/>
            <a:ext cx="128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GRADE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254044" y="2573867"/>
            <a:ext cx="3578578" cy="304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5102579" y="24948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9889067" y="2540000"/>
            <a:ext cx="170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= Meta-</a:t>
            </a:r>
            <a:r>
              <a:rPr lang="it-IT" b="1" i="1" dirty="0" err="1" smtClean="0"/>
              <a:t>analysis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289754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265167" y="805189"/>
            <a:ext cx="3818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How to </a:t>
            </a:r>
            <a:r>
              <a:rPr lang="it-IT" sz="2400" b="1" dirty="0" err="1" smtClean="0"/>
              <a:t>manage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all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this</a:t>
            </a:r>
            <a:r>
              <a:rPr lang="it-IT" sz="2400" b="1" dirty="0" smtClean="0"/>
              <a:t> info?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56" y="1540042"/>
            <a:ext cx="5093622" cy="1718391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466779" y="3190283"/>
            <a:ext cx="128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SIO</a:t>
            </a:r>
            <a:r>
              <a:rPr lang="it-IT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it-IT" sz="24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57" y="3730655"/>
            <a:ext cx="4765509" cy="2345357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4259958" y="5511107"/>
            <a:ext cx="128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EASO</a:t>
            </a:r>
            <a:r>
              <a:rPr lang="it-IT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626670" y="5801693"/>
            <a:ext cx="41574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aseline="30000" dirty="0" smtClean="0"/>
              <a:t>1</a:t>
            </a:r>
            <a:r>
              <a:rPr lang="it-IT" sz="1400" dirty="0" smtClean="0"/>
              <a:t>Barazzoni R, et al., EWD, 2025; Manuscript </a:t>
            </a:r>
            <a:r>
              <a:rPr lang="it-IT" sz="1400" dirty="0" err="1" smtClean="0"/>
              <a:t>submitted</a:t>
            </a:r>
            <a:endParaRPr lang="it-IT" sz="1400" dirty="0" smtClean="0"/>
          </a:p>
          <a:p>
            <a:r>
              <a:rPr lang="it-IT" sz="1400" baseline="30000" dirty="0" smtClean="0"/>
              <a:t>2</a:t>
            </a:r>
            <a:r>
              <a:rPr lang="it-IT" sz="1400" dirty="0" smtClean="0"/>
              <a:t>McGowan B, et al., </a:t>
            </a:r>
            <a:r>
              <a:rPr lang="it-IT" sz="1400" dirty="0" err="1" smtClean="0"/>
              <a:t>Nat</a:t>
            </a:r>
            <a:r>
              <a:rPr lang="it-IT" sz="1400" dirty="0" smtClean="0"/>
              <a:t> </a:t>
            </a:r>
            <a:r>
              <a:rPr lang="it-IT" sz="1400" dirty="0" err="1" smtClean="0"/>
              <a:t>Med</a:t>
            </a:r>
            <a:r>
              <a:rPr lang="it-IT" sz="1400" dirty="0" smtClean="0"/>
              <a:t>, 2025; 3229–3232</a:t>
            </a:r>
          </a:p>
          <a:p>
            <a:r>
              <a:rPr lang="it-IT" sz="1400" baseline="30000" dirty="0" smtClean="0"/>
              <a:t>3</a:t>
            </a:r>
            <a:r>
              <a:rPr lang="it-IT" sz="1400" dirty="0" smtClean="0"/>
              <a:t>Pedersen S, et al., CMAJ 2025; E797-809</a:t>
            </a:r>
          </a:p>
          <a:p>
            <a:r>
              <a:rPr lang="it-IT" sz="1400" baseline="30000" dirty="0" smtClean="0"/>
              <a:t>4</a:t>
            </a:r>
            <a:r>
              <a:rPr lang="it-IT" sz="1400" dirty="0" smtClean="0"/>
              <a:t>Nadolsky, et al., Endocrine </a:t>
            </a:r>
            <a:r>
              <a:rPr lang="it-IT" sz="1400" dirty="0" err="1" smtClean="0"/>
              <a:t>Practice</a:t>
            </a:r>
            <a:r>
              <a:rPr lang="it-IT" sz="1400" dirty="0" smtClean="0"/>
              <a:t> 2025; In press.</a:t>
            </a:r>
            <a:endParaRPr lang="it-IT" sz="140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466" y="1006705"/>
            <a:ext cx="5700186" cy="180657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910" y="3122770"/>
            <a:ext cx="4402668" cy="2315524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10229756" y="2496017"/>
            <a:ext cx="16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Canadian</a:t>
            </a:r>
            <a:r>
              <a:rPr lang="it-IT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it-IT" sz="24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0568423" y="5109396"/>
            <a:ext cx="16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AACE</a:t>
            </a:r>
            <a:r>
              <a:rPr lang="it-IT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it-IT" sz="24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9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265167" y="805189"/>
            <a:ext cx="3818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How to </a:t>
            </a:r>
            <a:r>
              <a:rPr lang="it-IT" sz="2400" b="1" dirty="0" err="1" smtClean="0"/>
              <a:t>manage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all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this</a:t>
            </a:r>
            <a:r>
              <a:rPr lang="it-IT" sz="2400" b="1" dirty="0" smtClean="0"/>
              <a:t> info?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56" y="1540042"/>
            <a:ext cx="5093622" cy="1718391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466779" y="3190283"/>
            <a:ext cx="128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SIO</a:t>
            </a:r>
            <a:r>
              <a:rPr lang="it-IT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it-IT" sz="24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57" y="3730655"/>
            <a:ext cx="4765509" cy="2345357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4259958" y="5511107"/>
            <a:ext cx="128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EASO</a:t>
            </a:r>
            <a:r>
              <a:rPr lang="it-IT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626670" y="5801693"/>
            <a:ext cx="41574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aseline="30000" dirty="0" smtClean="0"/>
              <a:t>1</a:t>
            </a:r>
            <a:r>
              <a:rPr lang="it-IT" sz="1400" dirty="0" smtClean="0"/>
              <a:t>Barazzoni R, et al., EWD, 2025; Manuscript </a:t>
            </a:r>
            <a:r>
              <a:rPr lang="it-IT" sz="1400" dirty="0" err="1" smtClean="0"/>
              <a:t>submitted</a:t>
            </a:r>
            <a:endParaRPr lang="it-IT" sz="1400" dirty="0" smtClean="0"/>
          </a:p>
          <a:p>
            <a:r>
              <a:rPr lang="it-IT" sz="1400" baseline="30000" dirty="0" smtClean="0"/>
              <a:t>2</a:t>
            </a:r>
            <a:r>
              <a:rPr lang="it-IT" sz="1400" dirty="0" smtClean="0"/>
              <a:t>McGowan B, et al., </a:t>
            </a:r>
            <a:r>
              <a:rPr lang="it-IT" sz="1400" dirty="0" err="1" smtClean="0"/>
              <a:t>Nat</a:t>
            </a:r>
            <a:r>
              <a:rPr lang="it-IT" sz="1400" dirty="0" smtClean="0"/>
              <a:t> </a:t>
            </a:r>
            <a:r>
              <a:rPr lang="it-IT" sz="1400" dirty="0" err="1" smtClean="0"/>
              <a:t>Med</a:t>
            </a:r>
            <a:r>
              <a:rPr lang="it-IT" sz="1400" dirty="0" smtClean="0"/>
              <a:t>, 2025; 3229–3232</a:t>
            </a:r>
          </a:p>
          <a:p>
            <a:r>
              <a:rPr lang="it-IT" sz="1400" baseline="30000" dirty="0" smtClean="0"/>
              <a:t>3</a:t>
            </a:r>
            <a:r>
              <a:rPr lang="it-IT" sz="1400" dirty="0" smtClean="0"/>
              <a:t>Pedersen S, et al., CMAJ 2025; E797-809</a:t>
            </a:r>
          </a:p>
          <a:p>
            <a:r>
              <a:rPr lang="it-IT" sz="1400" baseline="30000" dirty="0" smtClean="0"/>
              <a:t>4</a:t>
            </a:r>
            <a:r>
              <a:rPr lang="it-IT" sz="1400" dirty="0" smtClean="0"/>
              <a:t>Nadolsky, et al., Endocrine </a:t>
            </a:r>
            <a:r>
              <a:rPr lang="it-IT" sz="1400" dirty="0" err="1" smtClean="0"/>
              <a:t>Practice</a:t>
            </a:r>
            <a:r>
              <a:rPr lang="it-IT" sz="1400" dirty="0" smtClean="0"/>
              <a:t> 2025; In press.</a:t>
            </a:r>
            <a:endParaRPr lang="it-IT" sz="140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466" y="1006705"/>
            <a:ext cx="5700186" cy="180657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910" y="3122770"/>
            <a:ext cx="4402668" cy="2315524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10229756" y="2496017"/>
            <a:ext cx="16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Canadian</a:t>
            </a:r>
            <a:r>
              <a:rPr lang="it-IT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it-IT" sz="24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0568423" y="5109396"/>
            <a:ext cx="16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AACE</a:t>
            </a:r>
            <a:r>
              <a:rPr lang="it-IT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it-IT" sz="24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Google Shape;122;g24b0a4fa7e1794be_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27022" y="1873956"/>
            <a:ext cx="5283200" cy="3747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55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154330" y="777480"/>
            <a:ext cx="133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/>
              <a:t>Methods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8634616" y="6027003"/>
            <a:ext cx="35573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aseline="30000" dirty="0" smtClean="0"/>
              <a:t>1</a:t>
            </a:r>
            <a:r>
              <a:rPr lang="it-IT" sz="1200" dirty="0" smtClean="0"/>
              <a:t>Pedersen </a:t>
            </a:r>
            <a:r>
              <a:rPr lang="it-IT" sz="1200" dirty="0"/>
              <a:t>S, et al., CMAJ 2025; E797-809</a:t>
            </a:r>
          </a:p>
          <a:p>
            <a:r>
              <a:rPr lang="it-IT" sz="1200" baseline="30000" dirty="0" smtClean="0"/>
              <a:t>2</a:t>
            </a:r>
            <a:r>
              <a:rPr lang="it-IT" sz="1200" dirty="0" smtClean="0"/>
              <a:t>McGowan B, et al., </a:t>
            </a:r>
            <a:r>
              <a:rPr lang="it-IT" sz="1200" dirty="0" err="1" smtClean="0"/>
              <a:t>Nat</a:t>
            </a:r>
            <a:r>
              <a:rPr lang="it-IT" sz="1200" dirty="0" smtClean="0"/>
              <a:t> </a:t>
            </a:r>
            <a:r>
              <a:rPr lang="it-IT" sz="1200" dirty="0" err="1" smtClean="0"/>
              <a:t>Med</a:t>
            </a:r>
            <a:r>
              <a:rPr lang="it-IT" sz="1200" dirty="0" smtClean="0"/>
              <a:t>, 2025; 3229–3232</a:t>
            </a:r>
          </a:p>
          <a:p>
            <a:r>
              <a:rPr lang="it-IT" sz="1200" baseline="30000" dirty="0" smtClean="0"/>
              <a:t>3</a:t>
            </a:r>
            <a:r>
              <a:rPr lang="it-IT" sz="1200" dirty="0" smtClean="0"/>
              <a:t>Nadolsky</a:t>
            </a:r>
            <a:r>
              <a:rPr lang="it-IT" sz="1200" dirty="0"/>
              <a:t>, et al., </a:t>
            </a:r>
            <a:r>
              <a:rPr lang="it-IT" sz="1200" dirty="0" err="1" smtClean="0"/>
              <a:t>Endocr</a:t>
            </a:r>
            <a:r>
              <a:rPr lang="it-IT" sz="1200" dirty="0" smtClean="0"/>
              <a:t> </a:t>
            </a:r>
            <a:r>
              <a:rPr lang="it-IT" sz="1200" dirty="0" err="1" smtClean="0"/>
              <a:t>Pract</a:t>
            </a:r>
            <a:r>
              <a:rPr lang="it-IT" sz="1200" dirty="0" smtClean="0"/>
              <a:t>, </a:t>
            </a:r>
            <a:r>
              <a:rPr lang="it-IT" sz="1200" dirty="0"/>
              <a:t>2025; </a:t>
            </a:r>
            <a:r>
              <a:rPr lang="it-IT" sz="1200" dirty="0" smtClean="0"/>
              <a:t>In press </a:t>
            </a:r>
            <a:endParaRPr lang="it-IT" sz="1200" baseline="30000" dirty="0" smtClean="0"/>
          </a:p>
          <a:p>
            <a:r>
              <a:rPr lang="it-IT" sz="1200" baseline="30000" dirty="0" smtClean="0"/>
              <a:t>4</a:t>
            </a:r>
            <a:r>
              <a:rPr lang="it-IT" sz="1200" dirty="0" smtClean="0"/>
              <a:t>Barazzoni </a:t>
            </a:r>
            <a:r>
              <a:rPr lang="it-IT" sz="1200" dirty="0"/>
              <a:t>R, et al., EWD, 2025; Manuscript </a:t>
            </a:r>
            <a:r>
              <a:rPr lang="it-IT" sz="1200" dirty="0" err="1" smtClean="0"/>
              <a:t>submitted</a:t>
            </a:r>
            <a:endParaRPr lang="it-IT" sz="1200" dirty="0"/>
          </a:p>
        </p:txBody>
      </p:sp>
      <p:graphicFrame>
        <p:nvGraphicFramePr>
          <p:cNvPr id="68" name="Tabella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175666"/>
              </p:ext>
            </p:extLst>
          </p:nvPr>
        </p:nvGraphicFramePr>
        <p:xfrm>
          <a:off x="1770767" y="989786"/>
          <a:ext cx="8968935" cy="482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635">
                  <a:extLst>
                    <a:ext uri="{9D8B030D-6E8A-4147-A177-3AD203B41FA5}">
                      <a16:colId xmlns:a16="http://schemas.microsoft.com/office/drawing/2014/main" val="819830884"/>
                    </a:ext>
                  </a:extLst>
                </a:gridCol>
                <a:gridCol w="1638825">
                  <a:extLst>
                    <a:ext uri="{9D8B030D-6E8A-4147-A177-3AD203B41FA5}">
                      <a16:colId xmlns:a16="http://schemas.microsoft.com/office/drawing/2014/main" val="1918177906"/>
                    </a:ext>
                  </a:extLst>
                </a:gridCol>
                <a:gridCol w="1638825">
                  <a:extLst>
                    <a:ext uri="{9D8B030D-6E8A-4147-A177-3AD203B41FA5}">
                      <a16:colId xmlns:a16="http://schemas.microsoft.com/office/drawing/2014/main" val="448582085"/>
                    </a:ext>
                  </a:extLst>
                </a:gridCol>
                <a:gridCol w="1638825">
                  <a:extLst>
                    <a:ext uri="{9D8B030D-6E8A-4147-A177-3AD203B41FA5}">
                      <a16:colId xmlns:a16="http://schemas.microsoft.com/office/drawing/2014/main" val="2563231319"/>
                    </a:ext>
                  </a:extLst>
                </a:gridCol>
                <a:gridCol w="1638825">
                  <a:extLst>
                    <a:ext uri="{9D8B030D-6E8A-4147-A177-3AD203B41FA5}">
                      <a16:colId xmlns:a16="http://schemas.microsoft.com/office/drawing/2014/main" val="3238327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Characteristics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Canadian</a:t>
                      </a:r>
                      <a:r>
                        <a:rPr lang="it-IT" baseline="30000" dirty="0" smtClean="0"/>
                        <a:t>1</a:t>
                      </a:r>
                      <a:endParaRPr lang="it-IT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EASO</a:t>
                      </a:r>
                      <a:r>
                        <a:rPr lang="it-IT" baseline="30000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AACE</a:t>
                      </a:r>
                      <a:r>
                        <a:rPr lang="it-IT" baseline="30000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SIO</a:t>
                      </a:r>
                      <a:r>
                        <a:rPr lang="it-IT" baseline="30000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60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GRADE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78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Network Meta-</a:t>
                      </a:r>
                      <a:r>
                        <a:rPr lang="it-IT" dirty="0" err="1" smtClean="0"/>
                        <a:t>analysis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Up</a:t>
                      </a:r>
                      <a:r>
                        <a:rPr lang="it-IT" baseline="0" dirty="0" smtClean="0"/>
                        <a:t> to May 2025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75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RCT</a:t>
                      </a:r>
                      <a:r>
                        <a:rPr lang="it-IT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76082"/>
                  </a:ext>
                </a:extLst>
              </a:tr>
              <a:tr h="370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ASCVD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44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Heart</a:t>
                      </a: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96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Prediabetes</a:t>
                      </a: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it-IT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3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MASH/MASLD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063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OSAS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01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0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Hyperten</a:t>
                      </a:r>
                      <a:r>
                        <a:rPr lang="it-IT" dirty="0" smtClean="0"/>
                        <a:t>./</a:t>
                      </a:r>
                      <a:r>
                        <a:rPr lang="it-IT" dirty="0" err="1" smtClean="0"/>
                        <a:t>Dyslipid</a:t>
                      </a:r>
                      <a:r>
                        <a:rPr lang="it-IT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478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Surgical</a:t>
                      </a:r>
                      <a:r>
                        <a:rPr lang="it-IT" dirty="0" smtClean="0"/>
                        <a:t>/</a:t>
                      </a:r>
                      <a:r>
                        <a:rPr lang="it-IT" dirty="0" err="1" smtClean="0"/>
                        <a:t>Endos</a:t>
                      </a:r>
                      <a:r>
                        <a:rPr lang="it-IT" dirty="0" smtClean="0"/>
                        <a:t>.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options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996723"/>
                  </a:ext>
                </a:extLst>
              </a:tr>
            </a:tbl>
          </a:graphicData>
        </a:graphic>
      </p:graphicFrame>
      <p:pic>
        <p:nvPicPr>
          <p:cNvPr id="69" name="Immagin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1" y="1381491"/>
            <a:ext cx="341102" cy="341102"/>
          </a:xfrm>
          <a:prstGeom prst="rect">
            <a:avLst/>
          </a:prstGeom>
        </p:spPr>
      </p:pic>
      <p:pic>
        <p:nvPicPr>
          <p:cNvPr id="70" name="Immagin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411" y="1388463"/>
            <a:ext cx="341102" cy="341102"/>
          </a:xfrm>
          <a:prstGeom prst="rect">
            <a:avLst/>
          </a:prstGeom>
        </p:spPr>
      </p:pic>
      <p:pic>
        <p:nvPicPr>
          <p:cNvPr id="71" name="Immagin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899" y="1361362"/>
            <a:ext cx="341102" cy="341102"/>
          </a:xfrm>
          <a:prstGeom prst="rect">
            <a:avLst/>
          </a:prstGeom>
        </p:spPr>
      </p:pic>
      <p:pic>
        <p:nvPicPr>
          <p:cNvPr id="72" name="Immagin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411" y="1773776"/>
            <a:ext cx="341102" cy="341102"/>
          </a:xfrm>
          <a:prstGeom prst="rect">
            <a:avLst/>
          </a:prstGeom>
        </p:spPr>
      </p:pic>
      <p:pic>
        <p:nvPicPr>
          <p:cNvPr id="73" name="Immagine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899" y="1746675"/>
            <a:ext cx="341102" cy="341102"/>
          </a:xfrm>
          <a:prstGeom prst="rect">
            <a:avLst/>
          </a:prstGeom>
        </p:spPr>
      </p:pic>
      <p:pic>
        <p:nvPicPr>
          <p:cNvPr id="74" name="Immagine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818" y="1717029"/>
            <a:ext cx="323977" cy="381891"/>
          </a:xfrm>
          <a:prstGeom prst="rect">
            <a:avLst/>
          </a:prstGeom>
        </p:spPr>
      </p:pic>
      <p:pic>
        <p:nvPicPr>
          <p:cNvPr id="75" name="Immagin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255" y="2120487"/>
            <a:ext cx="341102" cy="341102"/>
          </a:xfrm>
          <a:prstGeom prst="rect">
            <a:avLst/>
          </a:prstGeom>
        </p:spPr>
      </p:pic>
      <p:pic>
        <p:nvPicPr>
          <p:cNvPr id="76" name="Immagine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072" y="2129441"/>
            <a:ext cx="311781" cy="367514"/>
          </a:xfrm>
          <a:prstGeom prst="rect">
            <a:avLst/>
          </a:prstGeom>
        </p:spPr>
      </p:pic>
      <p:pic>
        <p:nvPicPr>
          <p:cNvPr id="77" name="Immagin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462" y="2110969"/>
            <a:ext cx="323977" cy="381891"/>
          </a:xfrm>
          <a:prstGeom prst="rect">
            <a:avLst/>
          </a:prstGeom>
        </p:spPr>
      </p:pic>
      <p:pic>
        <p:nvPicPr>
          <p:cNvPr id="78" name="Immagin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411" y="2507021"/>
            <a:ext cx="341102" cy="341102"/>
          </a:xfrm>
          <a:prstGeom prst="rect">
            <a:avLst/>
          </a:prstGeom>
        </p:spPr>
      </p:pic>
      <p:pic>
        <p:nvPicPr>
          <p:cNvPr id="79" name="Immagin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899" y="2479920"/>
            <a:ext cx="341102" cy="341102"/>
          </a:xfrm>
          <a:prstGeom prst="rect">
            <a:avLst/>
          </a:prstGeom>
        </p:spPr>
      </p:pic>
      <p:pic>
        <p:nvPicPr>
          <p:cNvPr id="80" name="Immagin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255" y="2868110"/>
            <a:ext cx="341102" cy="341102"/>
          </a:xfrm>
          <a:prstGeom prst="rect">
            <a:avLst/>
          </a:prstGeom>
        </p:spPr>
      </p:pic>
      <p:pic>
        <p:nvPicPr>
          <p:cNvPr id="81" name="Immagin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411" y="2875082"/>
            <a:ext cx="341102" cy="341102"/>
          </a:xfrm>
          <a:prstGeom prst="rect">
            <a:avLst/>
          </a:prstGeom>
        </p:spPr>
      </p:pic>
      <p:pic>
        <p:nvPicPr>
          <p:cNvPr id="82" name="Immagine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899" y="2847981"/>
            <a:ext cx="341102" cy="341102"/>
          </a:xfrm>
          <a:prstGeom prst="rect">
            <a:avLst/>
          </a:prstGeom>
        </p:spPr>
      </p:pic>
      <p:pic>
        <p:nvPicPr>
          <p:cNvPr id="83" name="Immagin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255" y="3236170"/>
            <a:ext cx="341102" cy="341102"/>
          </a:xfrm>
          <a:prstGeom prst="rect">
            <a:avLst/>
          </a:prstGeom>
        </p:spPr>
      </p:pic>
      <p:pic>
        <p:nvPicPr>
          <p:cNvPr id="84" name="Immagine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411" y="3243142"/>
            <a:ext cx="341102" cy="341102"/>
          </a:xfrm>
          <a:prstGeom prst="rect">
            <a:avLst/>
          </a:prstGeom>
        </p:spPr>
      </p:pic>
      <p:pic>
        <p:nvPicPr>
          <p:cNvPr id="85" name="Immagine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899" y="3216041"/>
            <a:ext cx="341102" cy="341102"/>
          </a:xfrm>
          <a:prstGeom prst="rect">
            <a:avLst/>
          </a:prstGeom>
        </p:spPr>
      </p:pic>
      <p:pic>
        <p:nvPicPr>
          <p:cNvPr id="86" name="Immagine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255" y="3601354"/>
            <a:ext cx="341102" cy="341102"/>
          </a:xfrm>
          <a:prstGeom prst="rect">
            <a:avLst/>
          </a:prstGeom>
        </p:spPr>
      </p:pic>
      <p:pic>
        <p:nvPicPr>
          <p:cNvPr id="87" name="Immagin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411" y="3608326"/>
            <a:ext cx="341102" cy="341102"/>
          </a:xfrm>
          <a:prstGeom prst="rect">
            <a:avLst/>
          </a:prstGeom>
        </p:spPr>
      </p:pic>
      <p:pic>
        <p:nvPicPr>
          <p:cNvPr id="88" name="Immagin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899" y="3581225"/>
            <a:ext cx="341102" cy="341102"/>
          </a:xfrm>
          <a:prstGeom prst="rect">
            <a:avLst/>
          </a:prstGeom>
        </p:spPr>
      </p:pic>
      <p:pic>
        <p:nvPicPr>
          <p:cNvPr id="89" name="Immagin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255" y="3969415"/>
            <a:ext cx="341102" cy="341102"/>
          </a:xfrm>
          <a:prstGeom prst="rect">
            <a:avLst/>
          </a:prstGeom>
        </p:spPr>
      </p:pic>
      <p:pic>
        <p:nvPicPr>
          <p:cNvPr id="90" name="Immagin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411" y="3976387"/>
            <a:ext cx="341102" cy="341102"/>
          </a:xfrm>
          <a:prstGeom prst="rect">
            <a:avLst/>
          </a:prstGeom>
        </p:spPr>
      </p:pic>
      <p:pic>
        <p:nvPicPr>
          <p:cNvPr id="91" name="Immagin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899" y="3949286"/>
            <a:ext cx="341102" cy="341102"/>
          </a:xfrm>
          <a:prstGeom prst="rect">
            <a:avLst/>
          </a:prstGeom>
        </p:spPr>
      </p:pic>
      <p:pic>
        <p:nvPicPr>
          <p:cNvPr id="92" name="Immagin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255" y="4337475"/>
            <a:ext cx="341102" cy="341102"/>
          </a:xfrm>
          <a:prstGeom prst="rect">
            <a:avLst/>
          </a:prstGeom>
        </p:spPr>
      </p:pic>
      <p:pic>
        <p:nvPicPr>
          <p:cNvPr id="93" name="Immagin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411" y="4344447"/>
            <a:ext cx="341102" cy="341102"/>
          </a:xfrm>
          <a:prstGeom prst="rect">
            <a:avLst/>
          </a:prstGeom>
        </p:spPr>
      </p:pic>
      <p:pic>
        <p:nvPicPr>
          <p:cNvPr id="94" name="Immagin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899" y="4317346"/>
            <a:ext cx="341102" cy="341102"/>
          </a:xfrm>
          <a:prstGeom prst="rect">
            <a:avLst/>
          </a:prstGeom>
        </p:spPr>
      </p:pic>
      <p:pic>
        <p:nvPicPr>
          <p:cNvPr id="95" name="Immagin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255" y="4708412"/>
            <a:ext cx="341102" cy="341102"/>
          </a:xfrm>
          <a:prstGeom prst="rect">
            <a:avLst/>
          </a:prstGeom>
        </p:spPr>
      </p:pic>
      <p:pic>
        <p:nvPicPr>
          <p:cNvPr id="96" name="Immagin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411" y="4715384"/>
            <a:ext cx="341102" cy="341102"/>
          </a:xfrm>
          <a:prstGeom prst="rect">
            <a:avLst/>
          </a:prstGeom>
        </p:spPr>
      </p:pic>
      <p:pic>
        <p:nvPicPr>
          <p:cNvPr id="97" name="Immagine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899" y="4688283"/>
            <a:ext cx="341102" cy="341102"/>
          </a:xfrm>
          <a:prstGeom prst="rect">
            <a:avLst/>
          </a:prstGeom>
        </p:spPr>
      </p:pic>
      <p:pic>
        <p:nvPicPr>
          <p:cNvPr id="98" name="Immagine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255" y="5076472"/>
            <a:ext cx="341102" cy="341102"/>
          </a:xfrm>
          <a:prstGeom prst="rect">
            <a:avLst/>
          </a:prstGeom>
        </p:spPr>
      </p:pic>
      <p:pic>
        <p:nvPicPr>
          <p:cNvPr id="99" name="Immagine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411" y="5083444"/>
            <a:ext cx="341102" cy="341102"/>
          </a:xfrm>
          <a:prstGeom prst="rect">
            <a:avLst/>
          </a:prstGeom>
        </p:spPr>
      </p:pic>
      <p:pic>
        <p:nvPicPr>
          <p:cNvPr id="100" name="Immagine 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899" y="5056343"/>
            <a:ext cx="341102" cy="341102"/>
          </a:xfrm>
          <a:prstGeom prst="rect">
            <a:avLst/>
          </a:prstGeom>
        </p:spPr>
      </p:pic>
      <p:pic>
        <p:nvPicPr>
          <p:cNvPr id="101" name="Immagine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818" y="5440765"/>
            <a:ext cx="323977" cy="381891"/>
          </a:xfrm>
          <a:prstGeom prst="rect">
            <a:avLst/>
          </a:prstGeom>
        </p:spPr>
      </p:pic>
      <p:pic>
        <p:nvPicPr>
          <p:cNvPr id="102" name="Immagine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974" y="5467864"/>
            <a:ext cx="323977" cy="381891"/>
          </a:xfrm>
          <a:prstGeom prst="rect">
            <a:avLst/>
          </a:prstGeom>
        </p:spPr>
      </p:pic>
      <p:pic>
        <p:nvPicPr>
          <p:cNvPr id="103" name="Immagin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899" y="5441656"/>
            <a:ext cx="341102" cy="341102"/>
          </a:xfrm>
          <a:prstGeom prst="rect">
            <a:avLst/>
          </a:prstGeom>
        </p:spPr>
      </p:pic>
      <p:pic>
        <p:nvPicPr>
          <p:cNvPr id="106" name="Immagine 1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927" y="1379903"/>
            <a:ext cx="294629" cy="347297"/>
          </a:xfrm>
          <a:prstGeom prst="rect">
            <a:avLst/>
          </a:prstGeom>
        </p:spPr>
      </p:pic>
      <p:pic>
        <p:nvPicPr>
          <p:cNvPr id="107" name="Immagine 1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964" y="2497502"/>
            <a:ext cx="323977" cy="381891"/>
          </a:xfrm>
          <a:prstGeom prst="rect">
            <a:avLst/>
          </a:prstGeom>
        </p:spPr>
      </p:pic>
      <p:pic>
        <p:nvPicPr>
          <p:cNvPr id="108" name="Immagine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220" y="1376873"/>
            <a:ext cx="341102" cy="341102"/>
          </a:xfrm>
          <a:prstGeom prst="rect">
            <a:avLst/>
          </a:prstGeom>
        </p:spPr>
      </p:pic>
      <p:pic>
        <p:nvPicPr>
          <p:cNvPr id="109" name="Immagine 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037" y="1712411"/>
            <a:ext cx="323977" cy="381891"/>
          </a:xfrm>
          <a:prstGeom prst="rect">
            <a:avLst/>
          </a:prstGeom>
        </p:spPr>
      </p:pic>
      <p:pic>
        <p:nvPicPr>
          <p:cNvPr id="111" name="Immagin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474" y="2863492"/>
            <a:ext cx="341102" cy="341102"/>
          </a:xfrm>
          <a:prstGeom prst="rect">
            <a:avLst/>
          </a:prstGeom>
        </p:spPr>
      </p:pic>
      <p:pic>
        <p:nvPicPr>
          <p:cNvPr id="112" name="Immagine 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474" y="3231552"/>
            <a:ext cx="341102" cy="341102"/>
          </a:xfrm>
          <a:prstGeom prst="rect">
            <a:avLst/>
          </a:prstGeom>
        </p:spPr>
      </p:pic>
      <p:pic>
        <p:nvPicPr>
          <p:cNvPr id="113" name="Immagin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474" y="3596736"/>
            <a:ext cx="341102" cy="341102"/>
          </a:xfrm>
          <a:prstGeom prst="rect">
            <a:avLst/>
          </a:prstGeom>
        </p:spPr>
      </p:pic>
      <p:pic>
        <p:nvPicPr>
          <p:cNvPr id="114" name="Immagine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474" y="3964797"/>
            <a:ext cx="341102" cy="341102"/>
          </a:xfrm>
          <a:prstGeom prst="rect">
            <a:avLst/>
          </a:prstGeom>
        </p:spPr>
      </p:pic>
      <p:pic>
        <p:nvPicPr>
          <p:cNvPr id="115" name="Immagin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474" y="4332857"/>
            <a:ext cx="341102" cy="341102"/>
          </a:xfrm>
          <a:prstGeom prst="rect">
            <a:avLst/>
          </a:prstGeom>
        </p:spPr>
      </p:pic>
      <p:pic>
        <p:nvPicPr>
          <p:cNvPr id="116" name="Immagine 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474" y="4703794"/>
            <a:ext cx="341102" cy="341102"/>
          </a:xfrm>
          <a:prstGeom prst="rect">
            <a:avLst/>
          </a:prstGeom>
        </p:spPr>
      </p:pic>
      <p:pic>
        <p:nvPicPr>
          <p:cNvPr id="117" name="Immagine 1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474" y="5071854"/>
            <a:ext cx="341102" cy="341102"/>
          </a:xfrm>
          <a:prstGeom prst="rect">
            <a:avLst/>
          </a:prstGeom>
        </p:spPr>
      </p:pic>
      <p:pic>
        <p:nvPicPr>
          <p:cNvPr id="119" name="Immagine 1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146" y="1375285"/>
            <a:ext cx="294629" cy="347297"/>
          </a:xfrm>
          <a:prstGeom prst="rect">
            <a:avLst/>
          </a:prstGeom>
        </p:spPr>
      </p:pic>
      <p:pic>
        <p:nvPicPr>
          <p:cNvPr id="120" name="Immagine 1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183" y="2492884"/>
            <a:ext cx="323977" cy="381891"/>
          </a:xfrm>
          <a:prstGeom prst="rect">
            <a:avLst/>
          </a:prstGeom>
        </p:spPr>
      </p:pic>
      <p:sp>
        <p:nvSpPr>
          <p:cNvPr id="104" name="Rettangolo 103"/>
          <p:cNvSpPr/>
          <p:nvPr/>
        </p:nvSpPr>
        <p:spPr>
          <a:xfrm>
            <a:off x="1690254" y="1339273"/>
            <a:ext cx="9153237" cy="1560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4" name="Immagine 1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316" y="2123797"/>
            <a:ext cx="311781" cy="367514"/>
          </a:xfrm>
          <a:prstGeom prst="rect">
            <a:avLst/>
          </a:prstGeom>
        </p:spPr>
      </p:pic>
      <p:pic>
        <p:nvPicPr>
          <p:cNvPr id="175" name="Immagine 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943" y="5424723"/>
            <a:ext cx="341102" cy="341102"/>
          </a:xfrm>
          <a:prstGeom prst="rect">
            <a:avLst/>
          </a:prstGeom>
        </p:spPr>
      </p:pic>
      <p:sp>
        <p:nvSpPr>
          <p:cNvPr id="105" name="Rettangolo 104"/>
          <p:cNvSpPr/>
          <p:nvPr/>
        </p:nvSpPr>
        <p:spPr>
          <a:xfrm>
            <a:off x="1717964" y="5396039"/>
            <a:ext cx="9180945" cy="4516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75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ttangolo 15"/>
          <p:cNvSpPr/>
          <p:nvPr/>
        </p:nvSpPr>
        <p:spPr>
          <a:xfrm>
            <a:off x="9146776" y="6429709"/>
            <a:ext cx="2701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 smtClean="0"/>
              <a:t>Pedersen</a:t>
            </a:r>
            <a:r>
              <a:rPr lang="it-IT" sz="1200" dirty="0" smtClean="0"/>
              <a:t> S, et al., CMAJ 2025; E797-809</a:t>
            </a:r>
            <a:endParaRPr lang="it-IT" sz="1200" dirty="0"/>
          </a:p>
        </p:txBody>
      </p:sp>
      <p:pic>
        <p:nvPicPr>
          <p:cNvPr id="53" name="Immagin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13" y="961549"/>
            <a:ext cx="5700186" cy="180657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19" y="2992550"/>
            <a:ext cx="4880952" cy="3463668"/>
          </a:xfrm>
          <a:prstGeom prst="rect">
            <a:avLst/>
          </a:prstGeom>
        </p:spPr>
      </p:pic>
      <p:cxnSp>
        <p:nvCxnSpPr>
          <p:cNvPr id="11" name="Connettore diritto 10"/>
          <p:cNvCxnSpPr/>
          <p:nvPr/>
        </p:nvCxnSpPr>
        <p:spPr>
          <a:xfrm>
            <a:off x="1080655" y="5458691"/>
            <a:ext cx="38238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/>
          <p:cNvCxnSpPr/>
          <p:nvPr/>
        </p:nvCxnSpPr>
        <p:spPr>
          <a:xfrm>
            <a:off x="457201" y="5629564"/>
            <a:ext cx="40778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/>
          <p:cNvCxnSpPr/>
          <p:nvPr/>
        </p:nvCxnSpPr>
        <p:spPr>
          <a:xfrm>
            <a:off x="452583" y="5846619"/>
            <a:ext cx="40778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871" y="1745671"/>
            <a:ext cx="4837787" cy="458123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6326909" y="1237673"/>
            <a:ext cx="134748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</a:t>
            </a:r>
            <a:r>
              <a:rPr lang="it-IT" dirty="0" err="1" smtClean="0">
                <a:solidFill>
                  <a:schemeClr val="bg1"/>
                </a:solidFill>
              </a:rPr>
              <a:t>weight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59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928</Words>
  <Application>Microsoft Office PowerPoint</Application>
  <PresentationFormat>Widescreen</PresentationFormat>
  <Paragraphs>234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36</cp:revision>
  <dcterms:created xsi:type="dcterms:W3CDTF">2025-10-21T09:21:05Z</dcterms:created>
  <dcterms:modified xsi:type="dcterms:W3CDTF">2025-10-27T09:31:25Z</dcterms:modified>
</cp:coreProperties>
</file>